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2" r:id="rId4"/>
    <p:sldId id="298" r:id="rId5"/>
    <p:sldId id="350" r:id="rId6"/>
    <p:sldId id="349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</p:sldIdLst>
  <p:sldSz cx="12192000" cy="6858000"/>
  <p:notesSz cx="6858000" cy="9144000"/>
  <p:custDataLst>
    <p:tags r:id="rId31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75CFE2"/>
    <a:srgbClr val="7BE6EB"/>
    <a:srgbClr val="1A4164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/>
    <p:restoredTop sz="72455"/>
  </p:normalViewPr>
  <p:slideViewPr>
    <p:cSldViewPr snapToGrid="0">
      <p:cViewPr varScale="1">
        <p:scale>
          <a:sx n="66" d="100"/>
          <a:sy n="66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377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앞에서 배운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Deep Learning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텐서플로우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개념을 활용해서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만들어 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이용하여 간단한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Multi layer Perceptron(MLP)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구성해 보도록 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네트워크를 훈련하는데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60,000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mnist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이미지를 사용하고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훈련된 네트워크가 이미지를 잘 분류하는지 확인하기 위해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10,000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이미지로 평가하겠습니다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패션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텐서플로에서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바로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임포트하여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가져올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220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keras.datasets.fashion_mnist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불러와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load_data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호출하면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 개의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NumPy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배열이 반환됩니다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배열은 모델을 학습할 때 사용되는 훈련용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데이터셋이며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배열은 훈련을 통해 저희가 만들 모델 성능 테스트에 사용되는 테스트 데이터 셋입니다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br>
              <a:rPr lang="ko-KR" altLang="en-US" dirty="0"/>
            </a:b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mnist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data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중 각각의 이미지 크기는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28x28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이기 때문에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첫 번째 이미지만 가져와 크기를 살펴 보면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(28,28)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형태를 가지는 것을 알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 크기는 픽셀 단위로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이루어져있는데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mnist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픽셀 값은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255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레이블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(label),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각 이미지가 무엇인지 나타내는 정답은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가지로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까지의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정수 배열로 표현됩니다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각 이미지는 하나의 레이블에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매핑되어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데이터셋에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클래스 이름 문자열로 들어있지 않기 때문에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나중에 이미지를 출력할 때 참고하기 위해 표를 참고해서 별도의 변수를 만들어 저장합니다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7733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정리하면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앞서 가져온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아래와 같이 구성되어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(28,28)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크기를 가진 훈련 이미지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장과 훈련 이미지들의 라벨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그리고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(28,28)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크기를 가진 테스트 이미지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장으로 구성되어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54493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이렇게 숫자로만 이루어진 배열이 정말 이미지로 표현이 될까요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?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각 이미지의 레이블은 정확한 걸까요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?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의문이 생길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 중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50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이미지를 직접 확인해보겠습니다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적절한 데이터를 가져왔고 레이블이 잘 되어있는 것을 확인할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이제 본격적으로 분류 모델을 만들어봅시다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328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네트워크를 훈련하기 전에 분류 모델에 맞게 데이터를 가공하는 작업인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먼저 첫 번째 이미지를 보고 어떤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필요한지 살펴봅시다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 세트 즉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있는 첫 번째 이미지를 확인하겠습니다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아래의 이미지를 보면 픽셀 값의 범위가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0~255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사이라는 것을 알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train 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 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값을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사이로 조정하기 위해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255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나누어 줍니다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503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One-hot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인코딩을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하기 위해서 각 단어에 고유한 인덱스를 부여합니다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표현하고 싶은 단어의 인덱스 위치에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부여하고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다른 단어의 인덱스 위치에는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부여합니다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예를 들어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레이블 </a:t>
            </a:r>
            <a:r>
              <a:rPr lang="en-US" altLang="ko-KR" dirty="0"/>
              <a:t>4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 </a:t>
            </a:r>
            <a:r>
              <a:rPr lang="en-US" altLang="ko-KR" dirty="0"/>
              <a:t>Coat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클래스를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[0,0,0,0,1,0,0,0,0,0]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같이 표현하는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033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앞장에서 설명한 이 과정을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에서는 아래와 같이 쉽게 구현할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train_labels_first_10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원핫인코딩을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하지 않은 이미지 레이블로 첫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이미지 레이블은 아래와 같습니다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위와 같았던 레이블이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 값으로 만드는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웟핫인코딩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방식을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적용하면 아래와 같이 변환됩니다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60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기본적인 데이터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끝났습니다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구성하기전에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모델에서 사용될 개념들에 대해 정리하고 넘어가겠습니다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구성하기 위해서 데이터를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입력받는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Input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레이어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다수의 유닛으로 구성된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Dense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레이어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정의된 입력과 출력으로 모델을 생성하는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Model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클래스가 필요합니다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먼저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구성하겠습니다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각 이미지의 크기는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이므로 일단 </a:t>
            </a:r>
            <a:r>
              <a:rPr lang="en-US" altLang="ko-KR" dirty="0"/>
              <a:t>shape=(28, 28)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설정합니다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원본 데이터에서 각 이미지는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형태의 행렬로 표현되지만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학습시키기 위해서는 각 이미지 행렬을 하나의 벡터로 변환해야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행렬을 벡터로 표현하기 위해선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shape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모양을 바꿔주는 </a:t>
            </a:r>
            <a:r>
              <a:rPr lang="en-US" altLang="ko-KR" dirty="0"/>
              <a:t>Reshape()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사용하거나 혹은 자동으로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수행하는 </a:t>
            </a:r>
            <a:r>
              <a:rPr lang="en-US" altLang="ko-KR" dirty="0"/>
              <a:t>Flatten()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사용합니다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9435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완성되었으니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구성해봅시다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구성해보겠습니다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첫번째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/>
              <a:t>dense1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넘어온 </a:t>
            </a:r>
            <a:r>
              <a:rPr lang="en-US" altLang="ko-KR" dirty="0"/>
              <a:t>reshape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받으며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128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유닛으로 구성됩니다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함수로는 </a:t>
            </a:r>
            <a:r>
              <a:rPr lang="en-US" altLang="ko-KR" dirty="0" err="1"/>
              <a:t>relu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쓰겠습니다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두번째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 </a:t>
            </a:r>
            <a:r>
              <a:rPr lang="en-US" altLang="ko-KR" dirty="0"/>
              <a:t>dense2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에서는 첫번째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넘어온 </a:t>
            </a:r>
            <a:r>
              <a:rPr lang="en-US" altLang="ko-KR" dirty="0"/>
              <a:t>dense1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받으며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마찬가지로 유닛은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함수는 </a:t>
            </a:r>
            <a:r>
              <a:rPr lang="en-US" altLang="ko-KR" dirty="0" err="1"/>
              <a:t>relu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쓰겠습니다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49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끝으로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구성해보겠습니다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출력층에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분류할 클래스 개수만큼 유닛을 구성하기 위해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유닛을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구성하고 활성화 함수로는 </a:t>
            </a:r>
            <a:r>
              <a:rPr lang="en-US" altLang="ko-KR" b="0" dirty="0" err="1"/>
              <a:t>softmax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설정하겠습니다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왜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softmax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마지막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활성화 함수로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설정했을까요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?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모델로부터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반환받고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싶은 값이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"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이미지가 각 클래스일 확률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"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이기 때문입니다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655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전세계에서 수입되는 물품에 대한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X-ray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검사는 중요한 검사 방법 중 하나입니다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하지만 수입 물량이 증가하는 만큼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X-ray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이용한 물품 검사도 한계에 직면하고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X-ray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검색대에서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전송해 오는 수 많은 이미지들을 일일이 사람의 눈으로 검사하기에는 한계가 있기 때문입니다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r>
              <a:rPr lang="ko-KR" altLang="en-US" sz="1200" b="1" i="0" dirty="0">
                <a:effectLst/>
                <a:latin typeface="+mn-lt"/>
                <a:ea typeface="+mn-ea"/>
                <a:cs typeface="+mn-cs"/>
                <a:sym typeface="맑은 고딕"/>
              </a:rPr>
              <a:t>그럼 이러한 </a:t>
            </a:r>
            <a:r>
              <a:rPr lang="en-US" altLang="ko-KR" sz="1200" b="1" i="0" dirty="0">
                <a:effectLst/>
                <a:latin typeface="+mn-lt"/>
                <a:ea typeface="+mn-ea"/>
                <a:cs typeface="+mn-cs"/>
                <a:sym typeface="맑은 고딕"/>
              </a:rPr>
              <a:t>X-ray </a:t>
            </a:r>
            <a:r>
              <a:rPr lang="ko-KR" altLang="en-US" sz="1200" b="1" i="0" dirty="0">
                <a:effectLst/>
                <a:latin typeface="+mn-lt"/>
                <a:ea typeface="+mn-ea"/>
                <a:cs typeface="+mn-cs"/>
                <a:sym typeface="맑은 고딕"/>
              </a:rPr>
              <a:t>검사에 </a:t>
            </a:r>
            <a:r>
              <a:rPr lang="en-US" altLang="ko-KR" sz="1200" b="1" i="0" dirty="0">
                <a:effectLst/>
                <a:latin typeface="+mn-lt"/>
                <a:ea typeface="+mn-ea"/>
                <a:cs typeface="+mn-cs"/>
                <a:sym typeface="맑은 고딕"/>
              </a:rPr>
              <a:t>AI</a:t>
            </a:r>
            <a:r>
              <a:rPr lang="ko-KR" altLang="en-US" sz="1200" b="1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1" i="0" dirty="0">
                <a:effectLst/>
                <a:latin typeface="+mn-lt"/>
                <a:ea typeface="+mn-ea"/>
                <a:cs typeface="+mn-cs"/>
                <a:sym typeface="맑은 고딕"/>
              </a:rPr>
              <a:t> 적용해볼 수는 없을까요</a:t>
            </a:r>
            <a:r>
              <a:rPr lang="en-US" altLang="ko-KR" sz="1200" b="1" i="0" dirty="0">
                <a:effectLst/>
                <a:latin typeface="+mn-lt"/>
                <a:ea typeface="+mn-ea"/>
                <a:cs typeface="+mn-cs"/>
                <a:sym typeface="맑은 고딕"/>
              </a:rPr>
              <a:t>?</a:t>
            </a:r>
            <a:b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머신러닝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기술 중에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기술을 이용한 이미지 판독 기술이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이러한 기술을 이용한다면 우린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X-ray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이미지를 기반으로 어떤 물건이 담긴 수입 물품인지 자동으로 판독하고 더 빠른 검사를 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 중에서도 가장 기본적인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Deep Neural Network(DNN)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배워보겠습니다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의류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이용하여 이미지를 판독하는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어떻게 만들 수 있는지 살펴보겠습니다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흔히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라고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불리는 데이터셋인데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앞서 배운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텐서플로우의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라이브러리에 내장되어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그럼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내장되어있는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불러와서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'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이미지를 인식하여 분류해내는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'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대해서 학습해보도록 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236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앞서 만든 레이어를 합쳐 모델을 만들겠습니다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model.summary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했을 때 나타나는 표에서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Param #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값이 있는 층은 총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3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이루어진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3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층 신경망 모델입니다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0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이렇게 만든 모델로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여러번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내보면서 오차를 줄이는 방향으로 훈련을 시켜나갈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옵티마이저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종류로는 </a:t>
            </a:r>
            <a:r>
              <a:rPr lang="en-US" altLang="ko-KR" dirty="0"/>
              <a:t>SGD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 </a:t>
            </a:r>
            <a:r>
              <a:rPr lang="en-US" altLang="ko-KR" dirty="0"/>
              <a:t>RMSprop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 </a:t>
            </a:r>
            <a:r>
              <a:rPr lang="en-US" altLang="ko-KR" dirty="0"/>
              <a:t>Adam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등이 있는데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이번에는 </a:t>
            </a:r>
            <a:r>
              <a:rPr lang="en-US" altLang="ko-KR" dirty="0"/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사용하겠습니다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손실함수로는 </a:t>
            </a:r>
            <a:r>
              <a:rPr lang="en-US" altLang="ko-KR" dirty="0"/>
              <a:t>cross-entropy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이렇게 만들어진 모델을 컴파일해보겠습니다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컴파일하는 것은 모델을 학습시키기 이전에 학습할 방식에 대한 환경설정을 하는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앞서 설정한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옵티마이저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 err="1"/>
              <a:t>optim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손실함수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 err="1"/>
              <a:t>loss_func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넣습니다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끝으로 가장 확률이 높은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클래스만 반환하라는 의미에서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metric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TopKCategoricalAccuracy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(k=2)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로 설정합니다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41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훈련할 이미지에 대한 </a:t>
            </a:r>
            <a:r>
              <a:rPr lang="ko-KR" altLang="en-US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정답값을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모델에 학습시키기 위해 앞서 배운 </a:t>
            </a:r>
            <a:r>
              <a:rPr lang="en-US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batch_size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epochs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개념을 적용시켜 메모리를 효율적으로 사용하면서 모델을 학습해 보겠습니다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Epoch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씩 증가할 때마다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val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loss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 낮아지면서 오차가 줄어드는 것을 확인할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동시에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가장 확률이 높은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개의 클래스를 나타내는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top k categorical accuracy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 높아지면서 학습이 진행되면서 정확도가 </a:t>
            </a:r>
            <a:r>
              <a:rPr lang="ko-KR" altLang="en-US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높아지는것을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확인할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훈련이 끝난 모델에 테스트용으로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분리해놓은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테스트용 이미지와 레이블을 넣어 정확도를 평가합니다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모델의 정확도가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96.92%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평가되었습니다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4227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이번 학습에서는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DNN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대한 개념과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활용하여 모델에 직접 학습시키는 방법에 대해 알아보았습니다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불러올 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훈련용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배열로 불러오고 모델 성능 테스트를 위한 테스트 데이터 셋은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배열로 데이터를 불러옵니다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 출력할 때 레이블이 알맞게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저장되어있는지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알아보기 위해 클래스 이름을 문자열로 저장해주었습니다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그다음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데이터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네트워크를 훈련하기 전에 분류 모델에 맞게 데이터를 가공했습니다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만들기 위해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순으로 구성했고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은닉층에는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relu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출력층에는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softmax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함수를 설정했습니다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학습하기 위해서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옵티마이저를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사용했고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손실함수는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cross-entropy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설정해서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batch size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64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개씩 총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 epochs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학습했습니다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 결과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96%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정확도가 나오는 모델을 개발했습니다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293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96%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정확도가 나왔으니 모델이 얼마나 학습이 잘 되어서 예측을 정확하게 하는지 확인해보겠습니다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test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위한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이미지 하나에 대한 예측이 정확한지 수치와 그래프로 표현해보겠습니다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이미지에 대한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 클래스의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확인했습니다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가장 높은 신뢰도를 가진 레이블을 출력해보겠습니다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모델은 이 이미지가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class_name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[9]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부츠라고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가장 확신하고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값이 맞는지 테스트 레이블을 확인해 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794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class_name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부츠를 가리키는 것을 확인할 수 있었습니다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원소인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앵클부츠의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이미지와 예측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신뢰도 점수를 시각적으로 확인하기 위해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matplotlib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라이브러리를 활용하겠습니다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plot_image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할 이미지 사진과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이미지에 대해서 예측한 라벨의 클래스 이름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정답인 라벨의 클래스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그리고 신뢰도 점수를 나타내기 위해 만든 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plot_value_array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이미지의 신뢰도 점수를 반영한 그래프를 시각적으로 나타내기 위한 역할을 하도록 만들었습니다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69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원소가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100%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확률로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앵클부츠라는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것을 예측하였고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 label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비교했을 때 일치하다는 것을 알 수 있었습니다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plot_value_array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통해 예측 결과가 같으면 파란색으로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예측결과가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틀리면 빨간색으로 나타내도록 설정을 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그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결과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 label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비교했을 때 파란색으로 나타나며 일치하다는 것을 확인할 수 있었습니다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51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이번에는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여러개의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이미지에 대한 예측을 출력해보겠습니다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올바르게 예측된 레이블은 파란색으로 나타내었고 잘못 예측된 레이블은 빨강색으로 나타냈습니다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현재는 학습이 잘되었기 때문에 빨간색으로 표시된 잘못된 예측을 확인할 수 없습니다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추가적인 설명으로 신뢰도 점수가 높을 때도 잘못 예측할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09155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우리는 이미지를 판독할 수 있는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살펴봤습니다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세관에서 수입 물품을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X-ray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검사하는 건 일반적인 검사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하지만 점점 더 많은 위험 물품이 숨겨져서 들어오고 있고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이를 세관 직원들이 일일이 검사하는 것 또한 많은 시간과 노력을 필요로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AI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이용해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위험물품을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찾아내는 기술은 많은 나라에서 관심을 가지고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방법은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AI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X-ray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 결합된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AI-Xray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대표적인 모델 중 하나입니다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이러한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Deep Learning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기술들은 무기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마약 등 수 많은 불법화물로부터 우리의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관세국경을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보호할 수 있으며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또한 한정된 시간과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인력자원으로부터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더 빠르고 정확하게 우리의 관세 국경을 지켜 나아갈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87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BFFB239-1E15-DB4D-BF93-96E188894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활용한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만들기전에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 중에서도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DNN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구현하는데 도움이 될 핵심적인 개념들에 대해 먼저 이해하고 넘어가겠습니다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저희는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Deep Learning Overview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강의에서 활성화 함수 개념을 간단히 다뤘습니다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개념에 대해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복습을하고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DNN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만들 때 사용하는 활성화 함수의 개념에 대해 설명하겠습니다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함수란 입력 신호의 총합인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z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받아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출력신호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변환하는 함수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h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입력 받은 신호를 얼마만큼의 강도로 출력할지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 값의 활성화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(activation)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여부를 어떻게 판단할지 결정하는 역할을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다음 수식에서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1x1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 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𝑥2x2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두 입력 신호를 각각의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weight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곱한 다음 입력 신호의 총합인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𝑧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z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출력합니다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입력 신호의 총합인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𝑧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z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sz="1200" b="0" i="0" u="none" strike="noStrike" dirty="0" err="1">
                <a:effectLst/>
                <a:latin typeface="+mn-lt"/>
                <a:ea typeface="+mn-ea"/>
                <a:cs typeface="+mn-cs"/>
                <a:sym typeface="맑은 고딕"/>
              </a:rPr>
              <a:t>ℎ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𝑧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)h(z)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넣어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출력 신호를 만들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심층 신경망에서는 각 층마다 활성화 함수를 거친 값이 다음 층의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입력값이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이때 심층 신경망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신경망을 여러 층으로 쌓는 것이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유의미하려면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신경망을 통해 비선형성을 표현할 수 있어야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따라서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모델에서는 반드시 선형 함수가 아닌 비선형 함수를 활성화 함수로 사용하여야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대표적인 활성화 함수 두 가지를 알아봅시다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6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렐루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양수일 때 자기 자신을 반환하고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음수일때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으로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출력하는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범위가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정해져있지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않기 때문에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범위가 넓어 기울기 소실 문제가 발생하지 않습니다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특히 신경망의 구조에서 중간 노드들인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(Hidden Layer)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주로 활용됩니다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ko-KR" altLang="en-US" dirty="0"/>
            </a:b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렐루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함수를 수식으로 표현하면 아래와 같습니다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42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소프트맥스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K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값이 존재할 때 각각의 값의 편차를 확대시켜 큰 값은 상대적으로 더 크게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작은 값은 상대적으로 더 작게 만든 다음에 정규화 시키는 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신경망의 구조에서 마지막 노드인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(Output Layer)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주로 활용됩니다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소프트맥스는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입력받은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값을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사이의 확률 값으로 변환하여 출력하며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출력 값들의 총합은 항상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되는 특성이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소프트맥스를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 이상의 클래스를 분류하는 문제에서 마지막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사용하면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가장 확률이 높은 클래스로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분류하게 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89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신경망 학습의 목적은 손실 함수의 값을 가능한 한 낮추는 매개변수를 찾는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최적화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(optimization)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란 매개변수의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최적값을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찾는 문제를 푸는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예를 들어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입력값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함수의 결과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𝑓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;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일때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𝑓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결과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𝑓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;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더 최적화된 방향으로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찾아서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갱신하는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대표적인 최적화 함수로는 </a:t>
            </a:r>
            <a:r>
              <a:rPr lang="ko-KR" altLang="en-US" dirty="0" err="1"/>
              <a:t>경사하강법</a:t>
            </a:r>
            <a:r>
              <a:rPr lang="en-US" altLang="ko-KR" dirty="0"/>
              <a:t>(Gradient Descent;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디센트</a:t>
            </a:r>
            <a:r>
              <a:rPr lang="en-US" altLang="ko-KR" dirty="0"/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Linear Regression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에서도 배웠었습니다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기울기를 뜻하는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이용해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값을 어디로 옮겼을 때 함수가 최소값을 찾는지 알아보는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 식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𝒀=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𝑿+𝑏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갱신할 때 손실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(Loss)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줄어드는 최적화된 방향으로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𝑏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값을 수정합니다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아래 그래프에서는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Mean Squared Error(MSE)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손실 함수로 지정했을 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손실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(Loss)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최소화하는 지점의 매개변수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target value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지정했습니다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 그래프에서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앞서 언급한 매개변수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w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같은 의미입니다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최적의 매개변수 값을 구하기 위해 매개변수의 기울기인 미분을 통해 매개변수 값을 지속적으로 갱신하면서 최적의 값인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target value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도달해야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접선의 기울기가 양수일 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음의 방향으로 업데이트하여 목표하는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target value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값과 가까워질 때까지 지속적으로 업데이트합니다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방식을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경사하강법이라고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644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경사하강법에서 발전한 최적화 함수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(optimizer)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과거의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변화량을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참고해서 다음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적용하는 것이 특징입니다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Momentum optimizer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알고리즘과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RMSProp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optimizer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알고리즘을 합한 개념입니다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각각에 대해 살펴봅시다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Momentum optimizer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방식은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Loss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함수의 최솟값을 향해 이동하는 방향과는 별개로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과거에 이동했던 방식을 현재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기억하면서 그 방향으로 일정 정도를 추가적으로 이동합니다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한편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RMSProp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과거의 모든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정보를 균일하게 사용하는 것이 아니라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과거의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천천히 잊고 최신의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크게 반영하는 방식입니다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그러므로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이 두가지를 합친 개념이라고 생각하시면 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저희가 실습할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모델에서는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활용할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287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Mean Squared Error(MSE)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보다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많이 사용되는 손실 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 Error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Cross Entropy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예측 분포인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𝑝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)p(x)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실제 값의 분포인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𝑞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)q(x)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예측하는 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수식을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모델에서 손실 함수로 사용할 때 어떤 의미인지 살펴봅시다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다음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 Error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수식에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실제값과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대입해봅시다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실제 값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𝑦𝑡𝑟𝑢𝑒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일 때 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예측값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𝑦𝑝𝑟𝑒𝑑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로그값만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남게 되는 것을 알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Cross Entropy Error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정답일때의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출력이 전체 값을 정하게 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로그 함수의 특성상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정답일 때의 출력이 작아질수록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오차는 커지는 것이죠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5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머신 러닝에서 최적화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(optimization)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할 때는 일반적으로 여러 번 학습 과정을 거칩니다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또한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한 번의 학습 과정 역시 사용하는 데이터를 나누는 방식으로 세분화 시킵니다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왜냐하면 다루어야 할 데이터가 너무 많아 메모리가 부족하기도 하고 한 번의 계산으로 최적화된 값을 찾는 것이 힘들기 때문입니다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ko-KR" altLang="en-US" dirty="0"/>
            </a:b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그래서 </a:t>
            </a:r>
            <a:r>
              <a:rPr lang="en-US" altLang="ko-KR" dirty="0"/>
              <a:t>epoch, </a:t>
            </a:r>
            <a:r>
              <a:rPr lang="en-US" altLang="ko-KR" dirty="0" err="1"/>
              <a:t>batch_size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개념을 이해하고 모델을 학습시키겠습니다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 epoch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모든 데이터 셋을 한 번에 학습시키는 것을 의미합니다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모델 학습을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 epoch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했다는 것은 전체 데이터 셋에 대해 한 번 학습을 완료한 상태입니다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메모리의 한계와 속도 저하 때문에 대부분의 경우에 한 번의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epoch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모든 데이터를 한꺼번에 집어넣을 수 없습니다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그래서 데이터를 나누어서 학습시키게 되는데 이때 나누어진 데이터 사이즈를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batch size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라고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데이터 셋을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batch size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크기로 나누어서 학습합니다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958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rtboard 8_1.mov" descr="Artboard 8_1.mov">
            <a:extLst>
              <a:ext uri="{FF2B5EF4-FFF2-40B4-BE49-F238E27FC236}">
                <a16:creationId xmlns:a16="http://schemas.microsoft.com/office/drawing/2014/main" id="{C982343F-9123-46AC-964F-0BAFD4C15A6A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42" r="3131"/>
          <a:stretch/>
        </p:blipFill>
        <p:spPr>
          <a:xfrm>
            <a:off x="1" y="-103196"/>
            <a:ext cx="12537440" cy="7064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Copy of Copy of 00000-1080p-210516.mp4" descr="Copy of Copy of 00000-1080p-210516.mp4">
            <a:extLst>
              <a:ext uri="{FF2B5EF4-FFF2-40B4-BE49-F238E27FC236}">
                <a16:creationId xmlns:a16="http://schemas.microsoft.com/office/drawing/2014/main" id="{DBC0E676-8C75-46C7-8F14-E1270D303700}"/>
              </a:ext>
            </a:extLst>
          </p:cNvPr>
          <p:cNvPicPr>
            <a:picLocks/>
          </p:cNvPicPr>
          <p:nvPr userDrawn="1">
            <a:videoFile r:link="rId1"/>
            <p:extLst>
              <p:ext uri="{DAA4B4D4-6D71-4841-9C94-3DE7FCFB9230}">
                <p14:media xmlns:p14="http://schemas.microsoft.com/office/powerpoint/2010/main" r:embed="rId2">
                  <p14:trim st="60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9A41294F-F4C3-4333-9ABF-F72C2A88C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99" y="5186404"/>
            <a:ext cx="2240503" cy="929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5.pn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7BD47523-D02A-490E-8CC2-F62820B3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89" y="481122"/>
            <a:ext cx="1621453" cy="672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76D8FF4-DFEE-4785-A7AF-BA8F7B46A29C}"/>
              </a:ext>
            </a:extLst>
          </p:cNvPr>
          <p:cNvGrpSpPr/>
          <p:nvPr/>
        </p:nvGrpSpPr>
        <p:grpSpPr>
          <a:xfrm>
            <a:off x="9406507" y="4290624"/>
            <a:ext cx="2194214" cy="572748"/>
            <a:chOff x="6369041" y="3994675"/>
            <a:chExt cx="2194214" cy="572748"/>
          </a:xfrm>
        </p:grpSpPr>
        <p:sp>
          <p:nvSpPr>
            <p:cNvPr id="6" name="사각형: 둥근 모서리 5">
              <a:hlinkClick r:id="rId5" action="ppaction://hlinksldjump"/>
              <a:extLst>
                <a:ext uri="{FF2B5EF4-FFF2-40B4-BE49-F238E27FC236}">
                  <a16:creationId xmlns:a16="http://schemas.microsoft.com/office/drawing/2014/main" id="{EEC4A730-75AC-48C5-94AD-725023DA99B0}"/>
                </a:ext>
              </a:extLst>
            </p:cNvPr>
            <p:cNvSpPr/>
            <p:nvPr/>
          </p:nvSpPr>
          <p:spPr>
            <a:xfrm>
              <a:off x="6369041" y="3994675"/>
              <a:ext cx="2194214" cy="5450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42900" dist="330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hlinkClick r:id="rId5" action="ppaction://hlinksldjump"/>
              <a:extLst>
                <a:ext uri="{FF2B5EF4-FFF2-40B4-BE49-F238E27FC236}">
                  <a16:creationId xmlns:a16="http://schemas.microsoft.com/office/drawing/2014/main" id="{B6C22630-E7B2-431A-BF7D-D9708325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8248" y="4073604"/>
              <a:ext cx="1755800" cy="4938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762A88-BDCB-46CB-8314-9A42211888D9}"/>
              </a:ext>
            </a:extLst>
          </p:cNvPr>
          <p:cNvSpPr txBox="1"/>
          <p:nvPr/>
        </p:nvSpPr>
        <p:spPr>
          <a:xfrm>
            <a:off x="6731846" y="2648636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thrax Sb" panose="020B0707020201080204" pitchFamily="34" charset="0"/>
                <a:ea typeface="맑은 고딕" panose="020B0503020000020004" pitchFamily="50" charset="-127"/>
              </a:rPr>
              <a:t>Ⅲ. Introduction to Machine Learning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thrax Sb" panose="020B0707020201080204" pitchFamily="34" charset="0"/>
              </a:rPr>
              <a:t> 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Conthrax Sb" panose="020B070702020108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CA45F-34C0-424D-8D31-4C2E42D08B09}"/>
              </a:ext>
            </a:extLst>
          </p:cNvPr>
          <p:cNvSpPr txBox="1"/>
          <p:nvPr/>
        </p:nvSpPr>
        <p:spPr>
          <a:xfrm>
            <a:off x="6315065" y="2967335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Conthrax Sb" panose="020B0707020201080204" pitchFamily="34" charset="0"/>
                <a:ea typeface="맑은 고딕" panose="020B0503020000020004" pitchFamily="50" charset="-127"/>
              </a:rPr>
              <a:t>2. Deep Learning</a:t>
            </a:r>
            <a:endParaRPr lang="ko-KR" altLang="en-US" sz="2000" dirty="0">
              <a:solidFill>
                <a:schemeClr val="bg1"/>
              </a:solidFill>
              <a:latin typeface="Conthrax Sb" panose="020B070702020108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81D7-2677-4D51-B652-DC3696EA2CBD}"/>
              </a:ext>
            </a:extLst>
          </p:cNvPr>
          <p:cNvSpPr txBox="1"/>
          <p:nvPr/>
        </p:nvSpPr>
        <p:spPr>
          <a:xfrm>
            <a:off x="5112241" y="3378975"/>
            <a:ext cx="6609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Conthrax Sb" panose="020B0707020201080204" pitchFamily="34" charset="0"/>
                <a:ea typeface="맑은 고딕" panose="020B0503020000020004" pitchFamily="50" charset="-127"/>
              </a:rPr>
              <a:t>C. Deep Neural Network Basics</a:t>
            </a:r>
            <a:endParaRPr lang="ko-KR" altLang="en-US" sz="4000" dirty="0">
              <a:solidFill>
                <a:schemeClr val="bg1"/>
              </a:solidFill>
              <a:latin typeface="Conthrax Sb" panose="020B070702020108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47390"/>
            <a:ext cx="9477488" cy="1375372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%matplotlib inline</a:t>
            </a:r>
          </a:p>
          <a:p>
            <a:pPr>
              <a:defRPr sz="1200"/>
            </a:pPr>
            <a:endParaRPr lang="en-US" altLang="ko-KR" b="1" dirty="0"/>
          </a:p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os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as </a:t>
            </a:r>
            <a:r>
              <a:rPr lang="en-US" altLang="ko-KR" b="1" dirty="0" err="1"/>
              <a:t>tf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tensorflow.keras.datasets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fashion_mnist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as </a:t>
            </a:r>
            <a:r>
              <a:rPr lang="en-US" altLang="ko-KR" b="1" dirty="0"/>
              <a:t>np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matplotlib.pyplot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as </a:t>
            </a:r>
            <a:r>
              <a:rPr lang="en-US" altLang="ko-KR" b="1" dirty="0" err="1"/>
              <a:t>plt</a:t>
            </a:r>
            <a:endParaRPr lang="en-US" altLang="ko-KR" b="1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패키지 불러오기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50238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47390"/>
            <a:ext cx="9477488" cy="56448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fashion </a:t>
            </a:r>
            <a:r>
              <a:rPr lang="en-US" altLang="ko-KR" b="1" dirty="0" err="1">
                <a:solidFill>
                  <a:srgbClr val="808080"/>
                </a:solidFill>
              </a:rPr>
              <a:t>mnist</a:t>
            </a:r>
            <a:r>
              <a:rPr lang="en-US" altLang="ko-KR" b="1" dirty="0">
                <a:solidFill>
                  <a:srgbClr val="808080"/>
                </a:solidFill>
              </a:rPr>
              <a:t> </a:t>
            </a:r>
            <a:r>
              <a:rPr lang="ko-KR" altLang="en-US" b="1" dirty="0">
                <a:solidFill>
                  <a:srgbClr val="808080"/>
                </a:solidFill>
              </a:rPr>
              <a:t>가져오기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(</a:t>
            </a:r>
            <a:r>
              <a:rPr lang="en-US" altLang="ko-KR" b="1" dirty="0" err="1"/>
              <a:t>test_images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test_labels</a:t>
            </a:r>
            <a:r>
              <a:rPr lang="en-US" altLang="ko-KR" b="1" dirty="0"/>
              <a:t>) = </a:t>
            </a:r>
            <a:r>
              <a:rPr lang="en-US" altLang="ko-KR" b="1" dirty="0" err="1"/>
              <a:t>fashion_mnist.load_data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데이터 불러오기</a:t>
            </a:r>
            <a:endParaRPr dirty="0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E50F87E6-E1A7-B44E-A64C-32518F0A8EEF}"/>
              </a:ext>
            </a:extLst>
          </p:cNvPr>
          <p:cNvSpPr/>
          <p:nvPr/>
        </p:nvSpPr>
        <p:spPr>
          <a:xfrm>
            <a:off x="1357256" y="2402997"/>
            <a:ext cx="9477488" cy="25393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train_images</a:t>
            </a:r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].shape</a:t>
            </a:r>
            <a:endParaRPr lang="ko-KR" altLang="en-US" b="1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4DF3BE84-F151-A742-AA78-B92C32B32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114402"/>
              </p:ext>
            </p:extLst>
          </p:nvPr>
        </p:nvGraphicFramePr>
        <p:xfrm>
          <a:off x="5666322" y="2748054"/>
          <a:ext cx="859356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(28, 28)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">
            <a:extLst>
              <a:ext uri="{FF2B5EF4-FFF2-40B4-BE49-F238E27FC236}">
                <a16:creationId xmlns:a16="http://schemas.microsoft.com/office/drawing/2014/main" id="{13D25F49-BF32-1A43-8AF0-74910C64CB7F}"/>
              </a:ext>
            </a:extLst>
          </p:cNvPr>
          <p:cNvSpPr/>
          <p:nvPr/>
        </p:nvSpPr>
        <p:spPr>
          <a:xfrm>
            <a:off x="1357256" y="3287684"/>
            <a:ext cx="9477488" cy="25393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train_images.min</a:t>
            </a:r>
            <a:r>
              <a:rPr lang="en-US" altLang="ko-KR" b="1" dirty="0"/>
              <a:t>(), </a:t>
            </a:r>
            <a:r>
              <a:rPr lang="en-US" altLang="ko-KR" b="1" dirty="0" err="1"/>
              <a:t>train_images.max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8307EF13-D779-6945-AB7D-2E4D63D1B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162811"/>
              </p:ext>
            </p:extLst>
          </p:nvPr>
        </p:nvGraphicFramePr>
        <p:xfrm>
          <a:off x="5666322" y="3637594"/>
          <a:ext cx="859356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(0, 255)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">
            <a:extLst>
              <a:ext uri="{FF2B5EF4-FFF2-40B4-BE49-F238E27FC236}">
                <a16:creationId xmlns:a16="http://schemas.microsoft.com/office/drawing/2014/main" id="{D3A931B2-8416-8B47-A1BA-C664D53D59AE}"/>
              </a:ext>
            </a:extLst>
          </p:cNvPr>
          <p:cNvSpPr/>
          <p:nvPr/>
        </p:nvSpPr>
        <p:spPr>
          <a:xfrm>
            <a:off x="1357256" y="4201065"/>
            <a:ext cx="9477488" cy="25393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888C6"/>
                </a:solidFill>
              </a:rPr>
              <a:t>set</a:t>
            </a:r>
            <a:r>
              <a:rPr lang="en-US" altLang="ko-KR" b="1" dirty="0"/>
              <a:t>(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5918FFB-975B-C24C-BAA0-91DDC8E25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516453"/>
              </p:ext>
            </p:extLst>
          </p:nvPr>
        </p:nvGraphicFramePr>
        <p:xfrm>
          <a:off x="5099032" y="4550975"/>
          <a:ext cx="1993935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9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{0, 1, 2, 3, 4, 5, 6, 7, 8, 9}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">
            <a:extLst>
              <a:ext uri="{FF2B5EF4-FFF2-40B4-BE49-F238E27FC236}">
                <a16:creationId xmlns:a16="http://schemas.microsoft.com/office/drawing/2014/main" id="{36796DFF-7446-804C-B9BE-33B9E6EC2738}"/>
              </a:ext>
            </a:extLst>
          </p:cNvPr>
          <p:cNvSpPr/>
          <p:nvPr/>
        </p:nvSpPr>
        <p:spPr>
          <a:xfrm>
            <a:off x="1357256" y="5035073"/>
            <a:ext cx="9477488" cy="64110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class name </a:t>
            </a:r>
            <a:r>
              <a:rPr lang="ko-KR" altLang="en-US" b="1" dirty="0" err="1">
                <a:solidFill>
                  <a:srgbClr val="808080"/>
                </a:solidFill>
              </a:rPr>
              <a:t>지정해주기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 err="1"/>
              <a:t>class_names</a:t>
            </a:r>
            <a:r>
              <a:rPr lang="en-US" altLang="ko-KR" b="1" dirty="0"/>
              <a:t> = [</a:t>
            </a:r>
            <a:r>
              <a:rPr lang="en-US" altLang="ko-KR" b="1" dirty="0">
                <a:solidFill>
                  <a:srgbClr val="6A8759"/>
                </a:solidFill>
              </a:rPr>
              <a:t>'T-shirt/top'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'Trouser'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'Pullover'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'Dress'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'Coat'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</a:t>
            </a:r>
            <a:r>
              <a:rPr lang="en-US" altLang="ko-KR" b="1" dirty="0">
                <a:solidFill>
                  <a:srgbClr val="6A8759"/>
                </a:solidFill>
              </a:rPr>
              <a:t>'Sandal'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'Shirt'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'Sneaker'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'Bag'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'Ankle boot'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2261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853837"/>
            <a:ext cx="9477488" cy="64008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</a:t>
            </a:r>
            <a:r>
              <a:rPr lang="ko-KR" altLang="en-US" b="1" dirty="0">
                <a:solidFill>
                  <a:srgbClr val="6A8759"/>
                </a:solidFill>
              </a:rPr>
              <a:t>훈련 </a:t>
            </a:r>
            <a:r>
              <a:rPr lang="en-US" altLang="ko-KR" b="1" dirty="0">
                <a:solidFill>
                  <a:srgbClr val="6A8759"/>
                </a:solidFill>
              </a:rPr>
              <a:t>set</a:t>
            </a:r>
            <a:r>
              <a:rPr lang="ko-KR" altLang="en-US" b="1" dirty="0">
                <a:solidFill>
                  <a:srgbClr val="6A8759"/>
                </a:solidFill>
              </a:rPr>
              <a:t>의 </a:t>
            </a:r>
            <a:r>
              <a:rPr lang="en-US" altLang="ko-KR" b="1" dirty="0">
                <a:solidFill>
                  <a:srgbClr val="6A8759"/>
                </a:solidFill>
              </a:rPr>
              <a:t>shape : 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train_images.shape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</a:t>
            </a:r>
            <a:r>
              <a:rPr lang="ko-KR" altLang="en-US" b="1" dirty="0">
                <a:solidFill>
                  <a:srgbClr val="6A8759"/>
                </a:solidFill>
              </a:rPr>
              <a:t>훈련 </a:t>
            </a:r>
            <a:r>
              <a:rPr lang="en-US" altLang="ko-KR" b="1" dirty="0">
                <a:solidFill>
                  <a:srgbClr val="6A8759"/>
                </a:solidFill>
              </a:rPr>
              <a:t>set</a:t>
            </a:r>
            <a:r>
              <a:rPr lang="ko-KR" altLang="en-US" b="1" dirty="0">
                <a:solidFill>
                  <a:srgbClr val="6A8759"/>
                </a:solidFill>
              </a:rPr>
              <a:t>의 </a:t>
            </a:r>
            <a:r>
              <a:rPr lang="en-US" altLang="ko-KR" b="1" dirty="0">
                <a:solidFill>
                  <a:srgbClr val="6A8759"/>
                </a:solidFill>
              </a:rPr>
              <a:t>label : 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8888C6"/>
                </a:solidFill>
              </a:rPr>
              <a:t>set</a:t>
            </a:r>
            <a:r>
              <a:rPr lang="en-US" altLang="ko-KR" b="1" dirty="0"/>
              <a:t>(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</a:t>
            </a:r>
            <a:r>
              <a:rPr lang="ko-KR" altLang="en-US" b="1" dirty="0">
                <a:solidFill>
                  <a:srgbClr val="6A8759"/>
                </a:solidFill>
              </a:rPr>
              <a:t>테스트 </a:t>
            </a:r>
            <a:r>
              <a:rPr lang="en-US" altLang="ko-KR" b="1" dirty="0">
                <a:solidFill>
                  <a:srgbClr val="6A8759"/>
                </a:solidFill>
              </a:rPr>
              <a:t>set</a:t>
            </a:r>
            <a:r>
              <a:rPr lang="ko-KR" altLang="en-US" b="1" dirty="0">
                <a:solidFill>
                  <a:srgbClr val="6A8759"/>
                </a:solidFill>
              </a:rPr>
              <a:t>의 </a:t>
            </a:r>
            <a:r>
              <a:rPr lang="en-US" altLang="ko-KR" b="1" dirty="0">
                <a:solidFill>
                  <a:srgbClr val="6A8759"/>
                </a:solidFill>
              </a:rPr>
              <a:t>shape : 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test_images.shape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데이터 파악하기</a:t>
            </a:r>
            <a:endParaRPr dirty="0"/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5918FFB-975B-C24C-BAA0-91DDC8E25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234790"/>
              </p:ext>
            </p:extLst>
          </p:nvPr>
        </p:nvGraphicFramePr>
        <p:xfrm>
          <a:off x="4413849" y="2753532"/>
          <a:ext cx="3364302" cy="640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64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훈련 </a:t>
                      </a:r>
                      <a:r>
                        <a:rPr lang="en-US" altLang="ko-KR" b="1" dirty="0"/>
                        <a:t>set</a:t>
                      </a:r>
                      <a:r>
                        <a:rPr lang="ko-KR" altLang="en-US" b="1" dirty="0"/>
                        <a:t>의 </a:t>
                      </a:r>
                      <a:r>
                        <a:rPr lang="en-US" altLang="ko-KR" b="1" dirty="0"/>
                        <a:t>shape : (60000, 28, 28) </a:t>
                      </a:r>
                    </a:p>
                    <a:p>
                      <a:pPr algn="ctr"/>
                      <a:r>
                        <a:rPr lang="ko-KR" altLang="en-US" b="1" dirty="0"/>
                        <a:t>훈련 </a:t>
                      </a:r>
                      <a:r>
                        <a:rPr lang="en-US" altLang="ko-KR" b="1" dirty="0"/>
                        <a:t>set</a:t>
                      </a:r>
                      <a:r>
                        <a:rPr lang="ko-KR" altLang="en-US" b="1" dirty="0"/>
                        <a:t>의 </a:t>
                      </a:r>
                      <a:r>
                        <a:rPr lang="en-US" altLang="ko-KR" b="1" dirty="0"/>
                        <a:t>label : {0, 1, 2, 3, 4, 5, 6, 7, 8, 9}</a:t>
                      </a:r>
                    </a:p>
                    <a:p>
                      <a:pPr algn="ctr"/>
                      <a:r>
                        <a:rPr lang="ko-KR" altLang="en-US" b="1" dirty="0"/>
                        <a:t>테스트 </a:t>
                      </a:r>
                      <a:r>
                        <a:rPr lang="en-US" altLang="ko-KR" b="1" dirty="0"/>
                        <a:t>set</a:t>
                      </a:r>
                      <a:r>
                        <a:rPr lang="ko-KR" altLang="en-US" b="1" dirty="0"/>
                        <a:t>의 </a:t>
                      </a:r>
                      <a:r>
                        <a:rPr lang="en-US" altLang="ko-KR" b="1" dirty="0"/>
                        <a:t>shape : (10000, 28, 28)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504270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13757"/>
            <a:ext cx="9477488" cy="214882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n_rows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5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n_cols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figsize</a:t>
            </a:r>
            <a:r>
              <a:rPr lang="en-US" altLang="ko-KR" b="1" dirty="0"/>
              <a:t>=(</a:t>
            </a:r>
            <a:r>
              <a:rPr lang="en-US" altLang="ko-KR" b="1" dirty="0" err="1"/>
              <a:t>n_cols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1.4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n_rows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2.0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/>
              <a:t>row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 err="1"/>
              <a:t>n_rows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/>
              <a:t>col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 err="1"/>
              <a:t>n_cols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    index = </a:t>
            </a:r>
            <a:r>
              <a:rPr lang="en-US" altLang="ko-KR" b="1" dirty="0" err="1"/>
              <a:t>n_cols</a:t>
            </a:r>
            <a:r>
              <a:rPr lang="en-US" altLang="ko-KR" b="1" dirty="0"/>
              <a:t> * row + col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 err="1"/>
              <a:t>n_rows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index+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plt.imshow</a:t>
            </a: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/>
              <a:t>[index]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interpolation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"nearest"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cmap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"binary"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plt.axis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'off'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plt.title</a:t>
            </a:r>
            <a:r>
              <a:rPr lang="en-US" altLang="ko-KR" b="1" dirty="0"/>
              <a:t>(</a:t>
            </a:r>
            <a:r>
              <a:rPr lang="en-US" altLang="ko-KR" b="1" dirty="0" err="1"/>
              <a:t>class_names</a:t>
            </a:r>
            <a:r>
              <a:rPr lang="en-US" altLang="ko-KR" b="1" dirty="0"/>
              <a:t>[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[index]])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데이터 파악하기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B9A4E6-0DEC-484B-B9D5-F8F1BDB7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06" y="3429000"/>
            <a:ext cx="5036388" cy="3448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5386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65283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plt.figure</a:t>
            </a:r>
            <a:r>
              <a:rPr lang="en-US" altLang="ko-KR" b="1" dirty="0"/>
              <a:t>()</a:t>
            </a:r>
            <a:br>
              <a:rPr lang="en-US" altLang="ko-KR" b="1" dirty="0"/>
            </a:br>
            <a:r>
              <a:rPr lang="en-US" altLang="ko-KR" b="1" dirty="0" err="1"/>
              <a:t>plt.imshow</a:t>
            </a: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cmap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"binary"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plt.colorbar</a:t>
            </a:r>
            <a:r>
              <a:rPr lang="en-US" altLang="ko-KR" b="1" dirty="0"/>
              <a:t>()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데이터 전처리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4022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데이터 </a:t>
            </a:r>
            <a:r>
              <a:rPr lang="ko-KR" altLang="en-US" dirty="0" err="1"/>
              <a:t>정규화하기</a:t>
            </a:r>
            <a:endParaRPr dirty="0"/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5918FFB-975B-C24C-BAA0-91DDC8E25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290657"/>
              </p:ext>
            </p:extLst>
          </p:nvPr>
        </p:nvGraphicFramePr>
        <p:xfrm>
          <a:off x="4674743" y="2223699"/>
          <a:ext cx="2832480" cy="23591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3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9119">
                <a:tc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79" marR="75979" marT="37989" marB="37989"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E122B58-8E1A-614F-9ABB-544440D70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0" y="2232053"/>
            <a:ext cx="2832479" cy="2350765"/>
          </a:xfrm>
          <a:prstGeom prst="rect">
            <a:avLst/>
          </a:prstGeom>
        </p:spPr>
      </p:pic>
      <p:sp>
        <p:nvSpPr>
          <p:cNvPr id="10" name="직사각형">
            <a:extLst>
              <a:ext uri="{FF2B5EF4-FFF2-40B4-BE49-F238E27FC236}">
                <a16:creationId xmlns:a16="http://schemas.microsoft.com/office/drawing/2014/main" id="{A696AA5C-45EC-3E47-86DA-34BC7C040665}"/>
              </a:ext>
            </a:extLst>
          </p:cNvPr>
          <p:cNvSpPr/>
          <p:nvPr/>
        </p:nvSpPr>
        <p:spPr>
          <a:xfrm>
            <a:off x="1357256" y="4802114"/>
            <a:ext cx="9477488" cy="45999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train_images</a:t>
            </a:r>
            <a:r>
              <a:rPr lang="en-US" altLang="ko-KR" b="1" dirty="0"/>
              <a:t> = </a:t>
            </a:r>
            <a:r>
              <a:rPr lang="en-US" altLang="ko-KR" b="1" dirty="0" err="1"/>
              <a:t>train_images</a:t>
            </a:r>
            <a:r>
              <a:rPr lang="en-US" altLang="ko-KR" b="1" dirty="0"/>
              <a:t> / </a:t>
            </a:r>
            <a:r>
              <a:rPr lang="en-US" altLang="ko-KR" b="1" dirty="0">
                <a:solidFill>
                  <a:srgbClr val="6897BB"/>
                </a:solidFill>
              </a:rPr>
              <a:t>255.0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test_images</a:t>
            </a:r>
            <a:r>
              <a:rPr lang="en-US" altLang="ko-KR" b="1" dirty="0"/>
              <a:t> = 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 / </a:t>
            </a:r>
            <a:r>
              <a:rPr lang="en-US" altLang="ko-KR" b="1" dirty="0">
                <a:solidFill>
                  <a:srgbClr val="6897BB"/>
                </a:solidFill>
              </a:rPr>
              <a:t>255.0</a:t>
            </a:r>
            <a:endParaRPr lang="en-US" altLang="ko-KR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783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데이터 전처리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623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One-hot </a:t>
            </a:r>
            <a:r>
              <a:rPr lang="ko-KR" altLang="en-US" dirty="0"/>
              <a:t>인코딩하기</a:t>
            </a:r>
            <a:endParaRPr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72B95FD-B5B7-F243-A841-229DB2113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03" y="1612900"/>
            <a:ext cx="1473200" cy="3632200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AA40A79D-2C0E-8D4F-AFA8-5A46AB731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214828"/>
              </p:ext>
            </p:extLst>
          </p:nvPr>
        </p:nvGraphicFramePr>
        <p:xfrm>
          <a:off x="5641675" y="3250303"/>
          <a:ext cx="4261450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6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4(label) Coat(class) = [0,0,0,0,1,0,0,0,0,0]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33826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63280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tensorflow.keras.utils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to_categorical</a:t>
            </a:r>
            <a:br>
              <a:rPr lang="en-US" altLang="ko-KR" b="1" dirty="0"/>
            </a:br>
            <a:r>
              <a:rPr lang="en-US" altLang="ko-KR" b="1" dirty="0"/>
              <a:t>train_labels_first_10 = 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[: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 err="1"/>
              <a:t>train_labels</a:t>
            </a:r>
            <a:r>
              <a:rPr lang="en-US" altLang="ko-KR" b="1" dirty="0"/>
              <a:t> = </a:t>
            </a:r>
            <a:r>
              <a:rPr lang="en-US" altLang="ko-KR" b="1" dirty="0" err="1"/>
              <a:t>to_categorical</a:t>
            </a:r>
            <a:r>
              <a:rPr lang="en-US" altLang="ko-KR" b="1" dirty="0"/>
              <a:t>(</a:t>
            </a:r>
            <a:r>
              <a:rPr lang="en-US" altLang="ko-KR" b="1" dirty="0" err="1"/>
              <a:t>train_labels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num_classes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test_labels</a:t>
            </a:r>
            <a:r>
              <a:rPr lang="en-US" altLang="ko-KR" b="1" dirty="0"/>
              <a:t> = </a:t>
            </a:r>
            <a:r>
              <a:rPr lang="en-US" altLang="ko-KR" b="1" dirty="0" err="1"/>
              <a:t>to_categorical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num_classes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데이터 전처리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A696AA5C-45EC-3E47-86DA-34BC7C040665}"/>
              </a:ext>
            </a:extLst>
          </p:cNvPr>
          <p:cNvSpPr/>
          <p:nvPr/>
        </p:nvSpPr>
        <p:spPr>
          <a:xfrm>
            <a:off x="1357256" y="3240944"/>
            <a:ext cx="9477488" cy="27432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train_labels</a:t>
            </a:r>
            <a:r>
              <a:rPr lang="en-US" altLang="ko-KR" b="1" dirty="0"/>
              <a:t>[: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]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2623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One-hot </a:t>
            </a:r>
            <a:r>
              <a:rPr lang="ko-KR" altLang="en-US" dirty="0"/>
              <a:t>인코딩하기</a:t>
            </a:r>
            <a:endParaRPr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8A7C4EB-0E5D-724E-B640-71D33B04A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480088"/>
              </p:ext>
            </p:extLst>
          </p:nvPr>
        </p:nvGraphicFramePr>
        <p:xfrm>
          <a:off x="4339086" y="2723611"/>
          <a:ext cx="3513827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1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array([9, 0, 0, 3, 0, 2, 7, 2, 5, 5], </a:t>
                      </a:r>
                      <a:r>
                        <a:rPr lang="en-US" altLang="ko-KR" b="1" dirty="0" err="1"/>
                        <a:t>dtype</a:t>
                      </a:r>
                      <a:r>
                        <a:rPr lang="en-US" altLang="ko-KR" b="1" dirty="0"/>
                        <a:t>=uint8)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직사각형">
            <a:extLst>
              <a:ext uri="{FF2B5EF4-FFF2-40B4-BE49-F238E27FC236}">
                <a16:creationId xmlns:a16="http://schemas.microsoft.com/office/drawing/2014/main" id="{7BFB30EF-2F9F-C943-AE41-42BE4D6AF6BB}"/>
              </a:ext>
            </a:extLst>
          </p:cNvPr>
          <p:cNvSpPr/>
          <p:nvPr/>
        </p:nvSpPr>
        <p:spPr>
          <a:xfrm>
            <a:off x="1357256" y="2361189"/>
            <a:ext cx="9477488" cy="27432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train_labels_first_10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07786887-AB49-AB49-82DA-D93030430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31187"/>
              </p:ext>
            </p:extLst>
          </p:nvPr>
        </p:nvGraphicFramePr>
        <p:xfrm>
          <a:off x="4021346" y="3638012"/>
          <a:ext cx="4149306" cy="1920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4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928"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array([[0., 0., 0., 0., 0., 0., 0., 0., 0., 1.],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[1., 0., 0.,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[1., 0., 0.,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1.,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[1., 0., 0.,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1.,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0., 0., 0., 0., 1.,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1.,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0., 0., 1.,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0., 0., 1., 0., 0., 0., 0.]], </a:t>
                      </a:r>
                      <a:r>
                        <a:rPr lang="en-US" altLang="ko-KR" b="1" dirty="0" err="1"/>
                        <a:t>dtype</a:t>
                      </a:r>
                      <a:r>
                        <a:rPr lang="en-US" altLang="ko-KR" b="1" dirty="0"/>
                        <a:t>=float32)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419456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550227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Input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inputs = Input(</a:t>
            </a:r>
            <a:r>
              <a:rPr lang="en-US" altLang="ko-KR" b="1" dirty="0">
                <a:solidFill>
                  <a:srgbClr val="AA4926"/>
                </a:solidFill>
              </a:rPr>
              <a:t>shape</a:t>
            </a:r>
            <a:r>
              <a:rPr lang="en-US" altLang="ko-KR" b="1" dirty="0"/>
              <a:t>=(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name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"images"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inputs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1] </a:t>
            </a:r>
            <a:r>
              <a:rPr lang="ko-KR" altLang="en-US" dirty="0" err="1"/>
              <a:t>입력층</a:t>
            </a:r>
            <a:r>
              <a:rPr lang="ko-KR" altLang="en-US" dirty="0"/>
              <a:t> 구성하기</a:t>
            </a:r>
            <a:endParaRPr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8A7C4EB-0E5D-724E-B640-71D33B04A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484986"/>
              </p:ext>
            </p:extLst>
          </p:nvPr>
        </p:nvGraphicFramePr>
        <p:xfrm>
          <a:off x="3042249" y="2525895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">
            <a:extLst>
              <a:ext uri="{FF2B5EF4-FFF2-40B4-BE49-F238E27FC236}">
                <a16:creationId xmlns:a16="http://schemas.microsoft.com/office/drawing/2014/main" id="{0F33D38C-A119-7F4D-AFBA-D52262DE751A}"/>
              </a:ext>
            </a:extLst>
          </p:cNvPr>
          <p:cNvSpPr/>
          <p:nvPr/>
        </p:nvSpPr>
        <p:spPr>
          <a:xfrm>
            <a:off x="1357256" y="3044683"/>
            <a:ext cx="9477488" cy="97566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방법</a:t>
            </a:r>
            <a:r>
              <a:rPr lang="en-US" altLang="ko-KR" b="1" dirty="0">
                <a:solidFill>
                  <a:srgbClr val="808080"/>
                </a:solidFill>
              </a:rPr>
              <a:t>1. layers</a:t>
            </a:r>
            <a:r>
              <a:rPr lang="ko-KR" altLang="en-US" b="1" dirty="0">
                <a:solidFill>
                  <a:srgbClr val="808080"/>
                </a:solidFill>
              </a:rPr>
              <a:t>의 </a:t>
            </a:r>
            <a:r>
              <a:rPr lang="en-US" altLang="ko-KR" b="1" dirty="0">
                <a:solidFill>
                  <a:srgbClr val="808080"/>
                </a:solidFill>
              </a:rPr>
              <a:t>Reshape </a:t>
            </a:r>
            <a:r>
              <a:rPr lang="ko-KR" altLang="en-US" b="1" dirty="0">
                <a:solidFill>
                  <a:srgbClr val="808080"/>
                </a:solidFill>
              </a:rPr>
              <a:t>이용하기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Reshape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reshaped = Reshape((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))(inputs)</a:t>
            </a:r>
            <a:br>
              <a:rPr lang="en-US" altLang="ko-KR" b="1" dirty="0"/>
            </a:br>
            <a:r>
              <a:rPr lang="en-US" altLang="ko-KR" b="1" dirty="0"/>
              <a:t>reshaped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0CDE3EED-4ECE-8F49-B9B0-827FA03E7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004768"/>
              </p:ext>
            </p:extLst>
          </p:nvPr>
        </p:nvGraphicFramePr>
        <p:xfrm>
          <a:off x="3042249" y="4123868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">
            <a:extLst>
              <a:ext uri="{FF2B5EF4-FFF2-40B4-BE49-F238E27FC236}">
                <a16:creationId xmlns:a16="http://schemas.microsoft.com/office/drawing/2014/main" id="{1FFDDB33-4C52-4849-91C8-9CBA9067BC1E}"/>
              </a:ext>
            </a:extLst>
          </p:cNvPr>
          <p:cNvSpPr/>
          <p:nvPr/>
        </p:nvSpPr>
        <p:spPr>
          <a:xfrm>
            <a:off x="1357256" y="4642656"/>
            <a:ext cx="9477488" cy="97566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방법</a:t>
            </a:r>
            <a:r>
              <a:rPr lang="en-US" altLang="ko-KR" b="1" dirty="0">
                <a:solidFill>
                  <a:srgbClr val="808080"/>
                </a:solidFill>
              </a:rPr>
              <a:t>2. layers</a:t>
            </a:r>
            <a:r>
              <a:rPr lang="ko-KR" altLang="en-US" b="1" dirty="0">
                <a:solidFill>
                  <a:srgbClr val="808080"/>
                </a:solidFill>
              </a:rPr>
              <a:t>의 </a:t>
            </a:r>
            <a:r>
              <a:rPr lang="en-US" altLang="ko-KR" b="1" dirty="0">
                <a:solidFill>
                  <a:srgbClr val="808080"/>
                </a:solidFill>
              </a:rPr>
              <a:t>Flatten </a:t>
            </a:r>
            <a:r>
              <a:rPr lang="ko-KR" altLang="en-US" b="1" dirty="0">
                <a:solidFill>
                  <a:srgbClr val="808080"/>
                </a:solidFill>
              </a:rPr>
              <a:t>이용하기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Flatten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flatten = Flatten()(inputs)</a:t>
            </a:r>
            <a:br>
              <a:rPr lang="en-US" altLang="ko-KR" b="1" dirty="0"/>
            </a:br>
            <a:r>
              <a:rPr lang="en-US" altLang="ko-KR" b="1" dirty="0"/>
              <a:t>flatten</a:t>
            </a:r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AF9FB5BD-BB97-8847-9799-9C4615831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482651"/>
              </p:ext>
            </p:extLst>
          </p:nvPr>
        </p:nvGraphicFramePr>
        <p:xfrm>
          <a:off x="3042249" y="5725444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681142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2654406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Dense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dense1 = Dense(</a:t>
            </a:r>
            <a:r>
              <a:rPr lang="en-US" altLang="ko-KR" b="1" dirty="0">
                <a:solidFill>
                  <a:srgbClr val="6897BB"/>
                </a:solidFill>
              </a:rPr>
              <a:t>128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activation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 err="1">
                <a:solidFill>
                  <a:srgbClr val="6A8759"/>
                </a:solidFill>
              </a:rPr>
              <a:t>relu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/>
              <a:t>)(reshaped)</a:t>
            </a:r>
            <a:br>
              <a:rPr lang="en-US" altLang="ko-KR" b="1" dirty="0"/>
            </a:br>
            <a:r>
              <a:rPr lang="en-US" altLang="ko-KR" b="1" dirty="0"/>
              <a:t>dense2 = Dense(</a:t>
            </a:r>
            <a:r>
              <a:rPr lang="en-US" altLang="ko-KR" b="1" dirty="0">
                <a:solidFill>
                  <a:srgbClr val="6897BB"/>
                </a:solidFill>
              </a:rPr>
              <a:t>128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activation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 err="1">
                <a:solidFill>
                  <a:srgbClr val="6A8759"/>
                </a:solidFill>
              </a:rPr>
              <a:t>relu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/>
              <a:t>)(dense1)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2] </a:t>
            </a:r>
            <a:r>
              <a:rPr lang="ko-KR" altLang="en-US" dirty="0" err="1"/>
              <a:t>은닉층</a:t>
            </a:r>
            <a:r>
              <a:rPr lang="ko-KR" altLang="en-US" dirty="0"/>
              <a:t> 구성하기</a:t>
            </a:r>
            <a:endParaRPr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8A7C4EB-0E5D-724E-B640-71D33B04A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795282"/>
              </p:ext>
            </p:extLst>
          </p:nvPr>
        </p:nvGraphicFramePr>
        <p:xfrm>
          <a:off x="3042249" y="3630074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53938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73873"/>
            <a:ext cx="9477488" cy="274322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outputs = Dense(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activation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 err="1">
                <a:solidFill>
                  <a:srgbClr val="6A8759"/>
                </a:solidFill>
              </a:rPr>
              <a:t>softmax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/>
              <a:t>)(dense2)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3] </a:t>
            </a:r>
            <a:r>
              <a:rPr lang="ko-KR" altLang="en-US" dirty="0" err="1"/>
              <a:t>출력층</a:t>
            </a:r>
            <a:r>
              <a:rPr lang="ko-KR" altLang="en-US" dirty="0"/>
              <a:t> 구성하기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5D1DAF25-A56D-6240-AA4A-303E29E19612}"/>
              </a:ext>
            </a:extLst>
          </p:cNvPr>
          <p:cNvSpPr/>
          <p:nvPr/>
        </p:nvSpPr>
        <p:spPr>
          <a:xfrm>
            <a:off x="1357255" y="2304960"/>
            <a:ext cx="9477488" cy="368226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771633-3C7A-6C4C-9F00-3256D0894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91" y="2362201"/>
            <a:ext cx="5191217" cy="3567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4597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이미지" descr="이미지">
            <a:extLst>
              <a:ext uri="{FF2B5EF4-FFF2-40B4-BE49-F238E27FC236}">
                <a16:creationId xmlns:a16="http://schemas.microsoft.com/office/drawing/2014/main" id="{F466B276-FF4E-4582-94B3-482B9139C1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89" y="481122"/>
            <a:ext cx="1621453" cy="672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KakaoTalk_20210516_221341031">
            <a:hlinkClick r:id="" action="ppaction://media"/>
            <a:extLst>
              <a:ext uri="{FF2B5EF4-FFF2-40B4-BE49-F238E27FC236}">
                <a16:creationId xmlns:a16="http://schemas.microsoft.com/office/drawing/2014/main" id="{ADE36404-0D26-4863-8149-46B1935C92F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458" y="0"/>
            <a:ext cx="12103100" cy="6858000"/>
          </a:xfrm>
          <a:prstGeom prst="rect">
            <a:avLst/>
          </a:prstGeom>
        </p:spPr>
      </p:pic>
      <p:pic>
        <p:nvPicPr>
          <p:cNvPr id="7" name="이미지" descr="이미지">
            <a:extLst>
              <a:ext uri="{FF2B5EF4-FFF2-40B4-BE49-F238E27FC236}">
                <a16:creationId xmlns:a16="http://schemas.microsoft.com/office/drawing/2014/main" id="{0873D551-D64E-4473-AC64-D6A8062A7B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6663" y="152391"/>
            <a:ext cx="2240503" cy="9292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직사각형">
            <a:extLst>
              <a:ext uri="{FF2B5EF4-FFF2-40B4-BE49-F238E27FC236}">
                <a16:creationId xmlns:a16="http://schemas.microsoft.com/office/drawing/2014/main" id="{A1FEE9A7-7430-FB4B-9545-90E2CCD5EED3}"/>
              </a:ext>
            </a:extLst>
          </p:cNvPr>
          <p:cNvSpPr/>
          <p:nvPr/>
        </p:nvSpPr>
        <p:spPr>
          <a:xfrm>
            <a:off x="681821" y="817375"/>
            <a:ext cx="4284419" cy="1607398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애니메이션 상황</a:t>
            </a:r>
            <a:r>
              <a:rPr lang="en-US" altLang="ko-KR" sz="1200" b="1" dirty="0"/>
              <a:t>&gt;</a:t>
            </a:r>
          </a:p>
          <a:p>
            <a:pPr latinLnBrk="1"/>
            <a:r>
              <a:rPr lang="ko-KR" altLang="ko-KR" sz="1200" dirty="0"/>
              <a:t>창고에서 컨테이너 또는 수입 물품이</a:t>
            </a:r>
            <a:r>
              <a:rPr lang="en-US" altLang="ko-KR" sz="1200" dirty="0"/>
              <a:t> X-ray</a:t>
            </a:r>
            <a:r>
              <a:rPr lang="ko-KR" altLang="ko-KR" sz="1200" dirty="0" err="1"/>
              <a:t>를</a:t>
            </a:r>
            <a:r>
              <a:rPr lang="ko-KR" altLang="ko-KR" sz="1200" dirty="0"/>
              <a:t> 통과 하고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atinLnBrk="1"/>
            <a:r>
              <a:rPr lang="ko-KR" altLang="ko-KR" sz="1200" dirty="0"/>
              <a:t>그리고 세관원이 모니터에서 지나가는 </a:t>
            </a:r>
            <a:r>
              <a:rPr lang="en-US" altLang="ko-KR" sz="1200" dirty="0"/>
              <a:t>X-ray </a:t>
            </a:r>
            <a:r>
              <a:rPr lang="ko-KR" altLang="ko-KR" sz="1200" dirty="0"/>
              <a:t>화면을 지켜보고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atinLnBrk="1"/>
            <a:r>
              <a:rPr lang="ko-KR" altLang="ko-KR" sz="1200" dirty="0"/>
              <a:t>이때</a:t>
            </a:r>
            <a:r>
              <a:rPr lang="en-US" altLang="ko-KR" sz="1200" dirty="0"/>
              <a:t>, </a:t>
            </a:r>
            <a:r>
              <a:rPr lang="ko-KR" altLang="ko-KR" sz="1200" dirty="0"/>
              <a:t>총기류의 모습이</a:t>
            </a:r>
            <a:r>
              <a:rPr lang="en-US" altLang="ko-KR" sz="1200" dirty="0"/>
              <a:t> X-ray </a:t>
            </a:r>
            <a:r>
              <a:rPr lang="ko-KR" altLang="ko-KR" sz="1200" dirty="0"/>
              <a:t>에 찍히고 모니터에서 </a:t>
            </a:r>
            <a:r>
              <a:rPr lang="ko-KR" altLang="ko-KR" sz="1200" dirty="0" err="1"/>
              <a:t>경보음이</a:t>
            </a:r>
            <a:r>
              <a:rPr lang="ko-KR" altLang="ko-KR" sz="1200" dirty="0"/>
              <a:t> 울린다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atinLnBrk="1"/>
            <a:r>
              <a:rPr lang="en-US" altLang="ko-KR" sz="1200" dirty="0"/>
              <a:t> </a:t>
            </a:r>
            <a:endParaRPr lang="ko-KR" altLang="ko-KR" sz="1200" dirty="0"/>
          </a:p>
          <a:p>
            <a:pPr latinLnBrk="1"/>
            <a:r>
              <a:rPr lang="ko-KR" altLang="ko-KR" sz="1200" dirty="0"/>
              <a:t>이 때</a:t>
            </a:r>
            <a:r>
              <a:rPr lang="en-US" altLang="ko-KR" sz="1200" dirty="0"/>
              <a:t>, </a:t>
            </a:r>
            <a:r>
              <a:rPr lang="ko-KR" altLang="ko-KR" sz="1200" dirty="0"/>
              <a:t>데이터 </a:t>
            </a:r>
            <a:r>
              <a:rPr lang="ko-KR" altLang="ko-KR" sz="1200" dirty="0" err="1"/>
              <a:t>사이언티스트가</a:t>
            </a:r>
            <a:r>
              <a:rPr lang="ko-KR" altLang="ko-KR" sz="1200" dirty="0"/>
              <a:t> 나와서 위의 </a:t>
            </a:r>
            <a:r>
              <a:rPr lang="ko-KR" altLang="ko-KR" sz="1200" dirty="0" err="1"/>
              <a:t>나레이션을</a:t>
            </a:r>
            <a:r>
              <a:rPr lang="ko-KR" altLang="ko-KR" sz="1200" dirty="0"/>
              <a:t> 한다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A175272-BB3D-3042-AF41-99E3CD71E9EB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문제 정의하기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73873"/>
            <a:ext cx="9477488" cy="64633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tensorflow.keras.models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Model</a:t>
            </a:r>
            <a:br>
              <a:rPr lang="en-US" altLang="ko-KR" b="1" dirty="0"/>
            </a:br>
            <a:r>
              <a:rPr lang="en-US" altLang="ko-KR" b="1" dirty="0"/>
              <a:t>model = Model(inputs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outputs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name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'model'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model.summary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4] </a:t>
            </a:r>
            <a:r>
              <a:rPr lang="ko-KR" altLang="en-US" dirty="0"/>
              <a:t>모델 구성하기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5D1DAF25-A56D-6240-AA4A-303E29E19612}"/>
              </a:ext>
            </a:extLst>
          </p:cNvPr>
          <p:cNvSpPr/>
          <p:nvPr/>
        </p:nvSpPr>
        <p:spPr>
          <a:xfrm>
            <a:off x="2946399" y="2540000"/>
            <a:ext cx="6248401" cy="344722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6C83B2-0FC2-DC4C-BB8A-0DF1CC486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00" y="2597712"/>
            <a:ext cx="5950397" cy="3331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7150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607184"/>
            <a:ext cx="9477488" cy="44439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tensorflow.keras.optimizers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Adam</a:t>
            </a:r>
            <a:br>
              <a:rPr lang="en-US" altLang="ko-KR" b="1" dirty="0"/>
            </a:br>
            <a:r>
              <a:rPr lang="en-US" altLang="ko-KR" b="1" dirty="0" err="1"/>
              <a:t>optim</a:t>
            </a:r>
            <a:r>
              <a:rPr lang="en-US" altLang="ko-KR" b="1" dirty="0"/>
              <a:t> = Adam(</a:t>
            </a:r>
            <a:r>
              <a:rPr lang="en-US" altLang="ko-KR" b="1" dirty="0" err="1">
                <a:solidFill>
                  <a:srgbClr val="AA4926"/>
                </a:solidFill>
              </a:rPr>
              <a:t>learning_rate</a:t>
            </a:r>
            <a:r>
              <a:rPr lang="en-US" altLang="ko-KR" b="1" dirty="0">
                <a:solidFill>
                  <a:srgbClr val="AA4926"/>
                </a:solidFill>
              </a:rPr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1e-3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beta_1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0.9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beta_2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0.999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학습하기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1]</a:t>
            </a:r>
            <a:r>
              <a:rPr lang="ko-KR" altLang="en-US" dirty="0"/>
              <a:t> </a:t>
            </a:r>
            <a:r>
              <a:rPr lang="ko-KR" altLang="en-US" dirty="0" err="1"/>
              <a:t>옵티마이저</a:t>
            </a:r>
            <a:r>
              <a:rPr lang="ko-KR" altLang="en-US" dirty="0"/>
              <a:t> 결정하기</a:t>
            </a:r>
            <a:endParaRPr lang="en-US" altLang="ko-KR" dirty="0"/>
          </a:p>
        </p:txBody>
      </p:sp>
      <p:sp>
        <p:nvSpPr>
          <p:cNvPr id="7" name="직사각형">
            <a:extLst>
              <a:ext uri="{FF2B5EF4-FFF2-40B4-BE49-F238E27FC236}">
                <a16:creationId xmlns:a16="http://schemas.microsoft.com/office/drawing/2014/main" id="{C518230F-DC71-7849-94F7-69D29545C144}"/>
              </a:ext>
            </a:extLst>
          </p:cNvPr>
          <p:cNvSpPr/>
          <p:nvPr/>
        </p:nvSpPr>
        <p:spPr>
          <a:xfrm>
            <a:off x="1357256" y="3170002"/>
            <a:ext cx="9477488" cy="44439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tensorflow.keras.losses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CategoricalCrossentropy</a:t>
            </a:r>
            <a:br>
              <a:rPr lang="en-US" altLang="ko-KR" b="1" dirty="0"/>
            </a:br>
            <a:r>
              <a:rPr lang="en-US" altLang="ko-KR" b="1" dirty="0" err="1"/>
              <a:t>loss_func</a:t>
            </a:r>
            <a:r>
              <a:rPr lang="en-US" altLang="ko-KR" b="1" dirty="0"/>
              <a:t> = </a:t>
            </a:r>
            <a:r>
              <a:rPr lang="en-US" altLang="ko-KR" b="1" dirty="0" err="1"/>
              <a:t>CategoricalCrossentropy</a:t>
            </a:r>
            <a:r>
              <a:rPr lang="en-US" altLang="ko-KR" b="1" dirty="0"/>
              <a:t>()</a:t>
            </a: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C71BF368-6D43-2B44-B906-41E5601DF5FA}"/>
              </a:ext>
            </a:extLst>
          </p:cNvPr>
          <p:cNvSpPr/>
          <p:nvPr/>
        </p:nvSpPr>
        <p:spPr>
          <a:xfrm>
            <a:off x="1357256" y="4772875"/>
            <a:ext cx="9477488" cy="95588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tensorflow.keras.metrics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TopKCategoricalAccuracy</a:t>
            </a:r>
            <a:br>
              <a:rPr lang="en-US" altLang="ko-KR" b="1" dirty="0"/>
            </a:br>
            <a:r>
              <a:rPr lang="en-US" altLang="ko-KR" b="1" dirty="0"/>
              <a:t>top_2 = </a:t>
            </a:r>
            <a:r>
              <a:rPr lang="en-US" altLang="ko-KR" b="1" dirty="0" err="1"/>
              <a:t>TopKCategoricalAccuracy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AA4926"/>
                </a:solidFill>
              </a:rPr>
              <a:t>k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model.compile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AA4926"/>
                </a:solidFill>
              </a:rPr>
              <a:t>optimizer</a:t>
            </a:r>
            <a:r>
              <a:rPr lang="en-US" altLang="ko-KR" b="1" dirty="0"/>
              <a:t>=</a:t>
            </a:r>
            <a:r>
              <a:rPr lang="en-US" altLang="ko-KR" b="1" dirty="0" err="1"/>
              <a:t>optim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</a:t>
            </a:r>
            <a:r>
              <a:rPr lang="en-US" altLang="ko-KR" b="1" dirty="0">
                <a:solidFill>
                  <a:srgbClr val="AA4926"/>
                </a:solidFill>
              </a:rPr>
              <a:t>loss</a:t>
            </a:r>
            <a:r>
              <a:rPr lang="en-US" altLang="ko-KR" b="1" dirty="0"/>
              <a:t>=</a:t>
            </a:r>
            <a:r>
              <a:rPr lang="en-US" altLang="ko-KR" b="1" dirty="0" err="1"/>
              <a:t>loss_func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</a:t>
            </a:r>
            <a:r>
              <a:rPr lang="en-US" altLang="ko-KR" b="1" dirty="0">
                <a:solidFill>
                  <a:srgbClr val="AA4926"/>
                </a:solidFill>
              </a:rPr>
              <a:t>metrics</a:t>
            </a:r>
            <a:r>
              <a:rPr lang="en-US" altLang="ko-KR" b="1" dirty="0"/>
              <a:t>=[top_2])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0A4C877-BE4F-DA4F-94A8-8F69FC12DC17}"/>
              </a:ext>
            </a:extLst>
          </p:cNvPr>
          <p:cNvSpPr txBox="1"/>
          <p:nvPr/>
        </p:nvSpPr>
        <p:spPr>
          <a:xfrm>
            <a:off x="681821" y="2669539"/>
            <a:ext cx="29729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[Step 2] </a:t>
            </a:r>
            <a:r>
              <a:rPr lang="ko-KR" altLang="en-US" dirty="0" err="1"/>
              <a:t>손실함수</a:t>
            </a:r>
            <a:r>
              <a:rPr lang="ko-KR" altLang="en-US" dirty="0"/>
              <a:t> 결정하기</a:t>
            </a:r>
            <a:endParaRPr lang="en-US" altLang="ko-KR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EED962-BFF1-9545-8E07-2FC2AF44FA91}"/>
              </a:ext>
            </a:extLst>
          </p:cNvPr>
          <p:cNvSpPr txBox="1"/>
          <p:nvPr/>
        </p:nvSpPr>
        <p:spPr>
          <a:xfrm>
            <a:off x="681821" y="4277574"/>
            <a:ext cx="27420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[Step 3] </a:t>
            </a:r>
            <a:r>
              <a:rPr lang="ko-KR" altLang="en-US" dirty="0"/>
              <a:t>모델 컴파일하기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4560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607184"/>
            <a:ext cx="9477488" cy="30124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hist = </a:t>
            </a:r>
            <a:r>
              <a:rPr lang="en-US" altLang="ko-KR" b="1" dirty="0" err="1"/>
              <a:t>model.fit</a:t>
            </a: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train_labels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batch_size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64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validation_split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0.1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epochs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학습하기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4]</a:t>
            </a:r>
            <a:r>
              <a:rPr lang="ko-KR" altLang="en-US" dirty="0"/>
              <a:t> 모델 학습시키기</a:t>
            </a:r>
            <a:endParaRPr lang="en-US" altLang="ko-KR"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C71BF368-6D43-2B44-B906-41E5601DF5FA}"/>
              </a:ext>
            </a:extLst>
          </p:cNvPr>
          <p:cNvSpPr/>
          <p:nvPr/>
        </p:nvSpPr>
        <p:spPr>
          <a:xfrm>
            <a:off x="1357256" y="4471636"/>
            <a:ext cx="9477488" cy="47794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test_loss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test_acc</a:t>
            </a:r>
            <a:r>
              <a:rPr lang="en-US" altLang="ko-KR" b="1" dirty="0"/>
              <a:t> = </a:t>
            </a:r>
            <a:r>
              <a:rPr lang="en-US" altLang="ko-KR" b="1" dirty="0" err="1"/>
              <a:t>model.evaluate</a:t>
            </a:r>
            <a:r>
              <a:rPr lang="en-US" altLang="ko-KR" b="1" dirty="0"/>
              <a:t>(</a:t>
            </a:r>
            <a:r>
              <a:rPr lang="en-US" altLang="ko-KR" b="1" dirty="0" err="1"/>
              <a:t>test_images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verbose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ko-KR" altLang="en-US" b="1" dirty="0">
                <a:solidFill>
                  <a:srgbClr val="6A8759"/>
                </a:solidFill>
              </a:rPr>
              <a:t>테스트 정확도</a:t>
            </a:r>
            <a:r>
              <a:rPr lang="en-US" altLang="ko-KR" b="1" dirty="0">
                <a:solidFill>
                  <a:srgbClr val="6A8759"/>
                </a:solidFill>
              </a:rPr>
              <a:t>:'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test_acc</a:t>
            </a:r>
            <a:r>
              <a:rPr lang="en-US" altLang="ko-KR" b="1" dirty="0"/>
              <a:t>)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EED962-BFF1-9545-8E07-2FC2AF44FA91}"/>
              </a:ext>
            </a:extLst>
          </p:cNvPr>
          <p:cNvSpPr txBox="1"/>
          <p:nvPr/>
        </p:nvSpPr>
        <p:spPr>
          <a:xfrm>
            <a:off x="681821" y="3958427"/>
            <a:ext cx="25112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[Step 5] </a:t>
            </a:r>
            <a:r>
              <a:rPr lang="ko-KR" altLang="en-US" dirty="0"/>
              <a:t>모델 평가하기</a:t>
            </a:r>
            <a:endParaRPr lang="en-US" altLang="ko-KR" dirty="0"/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E823B4E8-F1B4-E248-BBF7-83858AE28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578717"/>
              </p:ext>
            </p:extLst>
          </p:nvPr>
        </p:nvGraphicFramePr>
        <p:xfrm>
          <a:off x="2421466" y="2015165"/>
          <a:ext cx="7349067" cy="15544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34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Epoch 1/10 844/844 [==============================] - 2s 2ms/step - loss: 0.6913 - </a:t>
                      </a:r>
                      <a:r>
                        <a:rPr lang="en-US" altLang="ko-KR" b="1" dirty="0" err="1"/>
                        <a:t>top_k_categorical_accuracy</a:t>
                      </a:r>
                      <a:r>
                        <a:rPr lang="en-US" altLang="ko-KR" b="1" dirty="0"/>
                        <a:t>: 0.8992 - </a:t>
                      </a:r>
                      <a:r>
                        <a:rPr lang="en-US" altLang="ko-KR" b="1" dirty="0" err="1"/>
                        <a:t>val_loss</a:t>
                      </a:r>
                      <a:r>
                        <a:rPr lang="en-US" altLang="ko-KR" b="1" dirty="0"/>
                        <a:t>: 0.4279 - </a:t>
                      </a:r>
                      <a:r>
                        <a:rPr lang="en-US" altLang="ko-KR" b="1" dirty="0" err="1"/>
                        <a:t>val_top_k_categorical_accuracy</a:t>
                      </a:r>
                      <a:r>
                        <a:rPr lang="en-US" altLang="ko-KR" b="1" dirty="0"/>
                        <a:t>: 0.9538</a:t>
                      </a:r>
                    </a:p>
                    <a:p>
                      <a:pPr algn="ctr"/>
                      <a:endParaRPr lang="en-US" altLang="ko-KR" b="1" dirty="0"/>
                    </a:p>
                    <a:p>
                      <a:pPr algn="ctr"/>
                      <a:r>
                        <a:rPr lang="en-US" altLang="ko-KR" b="1" dirty="0"/>
                        <a:t>Epoch 2/10 844/844 [==============================] - 1s 1ms/step - loss: 0.3858 - </a:t>
                      </a:r>
                      <a:r>
                        <a:rPr lang="en-US" altLang="ko-KR" b="1" dirty="0" err="1"/>
                        <a:t>top_k_categorical_accuracy</a:t>
                      </a:r>
                      <a:r>
                        <a:rPr lang="en-US" altLang="ko-KR" b="1" dirty="0"/>
                        <a:t>: 0.9589 - </a:t>
                      </a:r>
                      <a:r>
                        <a:rPr lang="en-US" altLang="ko-KR" b="1" dirty="0" err="1"/>
                        <a:t>val_loss</a:t>
                      </a:r>
                      <a:r>
                        <a:rPr lang="en-US" altLang="ko-KR" b="1" dirty="0"/>
                        <a:t>: 0.3495 - </a:t>
                      </a:r>
                      <a:r>
                        <a:rPr lang="en-US" altLang="ko-KR" b="1" dirty="0" err="1"/>
                        <a:t>val_top_k_categorical_accuracy</a:t>
                      </a:r>
                      <a:r>
                        <a:rPr lang="en-US" altLang="ko-KR" b="1" dirty="0"/>
                        <a:t>: 0.9663</a:t>
                      </a:r>
                    </a:p>
                    <a:p>
                      <a:pPr algn="ctr"/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ko-KR" b="1" dirty="0"/>
                        <a:t>Epoch 3/10 844/844 [==============================] - 1s 1ms/step - loss: 0.3378 - </a:t>
                      </a:r>
                      <a:r>
                        <a:rPr lang="en-US" altLang="ko-KR" b="1" dirty="0" err="1"/>
                        <a:t>top_k_categorical_accuracy</a:t>
                      </a:r>
                      <a:r>
                        <a:rPr lang="en-US" altLang="ko-KR" b="1" dirty="0"/>
                        <a:t>: 0.9660 - </a:t>
                      </a:r>
                      <a:r>
                        <a:rPr lang="en-US" altLang="ko-KR" b="1" dirty="0" err="1"/>
                        <a:t>val_loss</a:t>
                      </a:r>
                      <a:r>
                        <a:rPr lang="en-US" altLang="ko-KR" b="1" dirty="0"/>
                        <a:t>: 0.3581 - </a:t>
                      </a:r>
                      <a:r>
                        <a:rPr lang="en-US" altLang="ko-KR" b="1" dirty="0" err="1"/>
                        <a:t>val_top_k_categorical_accuracy</a:t>
                      </a:r>
                      <a:r>
                        <a:rPr lang="en-US" altLang="ko-KR" b="1" dirty="0"/>
                        <a:t>: 0.9662 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042B7DE-C210-3F4C-82F3-9BC2FFA1A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89187"/>
              </p:ext>
            </p:extLst>
          </p:nvPr>
        </p:nvGraphicFramePr>
        <p:xfrm>
          <a:off x="4673601" y="5093454"/>
          <a:ext cx="2946400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테스트 정확도</a:t>
                      </a:r>
                      <a:r>
                        <a:rPr lang="en-US" altLang="ko-KR" b="1" dirty="0"/>
                        <a:t>: 0.9692000150680542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2989463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AE5822-4D8F-874D-9046-B9016497EFCD}"/>
              </a:ext>
            </a:extLst>
          </p:cNvPr>
          <p:cNvSpPr/>
          <p:nvPr/>
        </p:nvSpPr>
        <p:spPr>
          <a:xfrm>
            <a:off x="3540658" y="2557905"/>
            <a:ext cx="5110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를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활용한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딥러닝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모델 만들기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9881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437531"/>
            <a:ext cx="9477488" cy="58942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predictions = </a:t>
            </a:r>
            <a:r>
              <a:rPr lang="en-US" altLang="ko-KR" b="1" dirty="0" err="1"/>
              <a:t>model.predict</a:t>
            </a:r>
            <a:r>
              <a:rPr lang="en-US" altLang="ko-KR" b="1" dirty="0"/>
              <a:t>(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(predictions[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([</a:t>
            </a:r>
            <a:r>
              <a:rPr lang="en-US" altLang="ko-KR" b="1" dirty="0">
                <a:solidFill>
                  <a:srgbClr val="8888C6"/>
                </a:solidFill>
              </a:rPr>
              <a:t>round</a:t>
            </a:r>
            <a:r>
              <a:rPr lang="en-US" altLang="ko-KR" b="1" dirty="0"/>
              <a:t>(p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4</a:t>
            </a:r>
            <a:r>
              <a:rPr lang="en-US" altLang="ko-KR" b="1" dirty="0"/>
              <a:t>) </a:t>
            </a: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/>
              <a:t>p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/>
              <a:t>predictions[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]])</a:t>
            </a: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E823B4E8-F1B4-E248-BBF7-83858AE28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042092"/>
              </p:ext>
            </p:extLst>
          </p:nvPr>
        </p:nvGraphicFramePr>
        <p:xfrm>
          <a:off x="2065867" y="2133696"/>
          <a:ext cx="8060266" cy="45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060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[1.9864616e-07 2.3828356e-07 1.6490907e-06 6.2890012e-06 3.7570210e-08 7.5359596e-05 2.1651806e-06 3.8360504e-03 2.7171581e-07 9.9607772e-01] [0.0, 0.0, 0.0, 0.0, 0.0, 1e-04, 0.0, 0.0038, 0.0, 0.9961] </a:t>
                      </a:r>
                      <a:endParaRPr lang="en-US" altLang="ko-KR" sz="1200" b="1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43CB79A3-2DAF-1945-AA37-D258E5D42704}"/>
              </a:ext>
            </a:extLst>
          </p:cNvPr>
          <p:cNvSpPr/>
          <p:nvPr/>
        </p:nvSpPr>
        <p:spPr>
          <a:xfrm>
            <a:off x="1357256" y="3054566"/>
            <a:ext cx="9477488" cy="28129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(predictions[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]))</a:t>
            </a:r>
          </a:p>
        </p:txBody>
      </p:sp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58371A76-F6E8-4941-969E-63AE7C0A1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977664"/>
              </p:ext>
            </p:extLst>
          </p:nvPr>
        </p:nvGraphicFramePr>
        <p:xfrm>
          <a:off x="5875867" y="3430548"/>
          <a:ext cx="406401" cy="2812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2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9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">
            <a:extLst>
              <a:ext uri="{FF2B5EF4-FFF2-40B4-BE49-F238E27FC236}">
                <a16:creationId xmlns:a16="http://schemas.microsoft.com/office/drawing/2014/main" id="{B67620C4-E25F-6A46-9E0C-BC9B561DC519}"/>
              </a:ext>
            </a:extLst>
          </p:cNvPr>
          <p:cNvSpPr/>
          <p:nvPr/>
        </p:nvSpPr>
        <p:spPr>
          <a:xfrm>
            <a:off x="1357256" y="4363475"/>
            <a:ext cx="9477488" cy="28129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test_labels</a:t>
            </a:r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</a:t>
            </a: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6710940B-6293-D947-B008-F04B27926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277908"/>
              </p:ext>
            </p:extLst>
          </p:nvPr>
        </p:nvGraphicFramePr>
        <p:xfrm>
          <a:off x="4114800" y="4739457"/>
          <a:ext cx="4267200" cy="28129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297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array([0., 0., 0., 0., 0., 0., 0., 0., 0., 1.], </a:t>
                      </a:r>
                      <a:r>
                        <a:rPr lang="en-US" altLang="ko-KR" b="1" dirty="0" err="1"/>
                        <a:t>dtype</a:t>
                      </a:r>
                      <a:r>
                        <a:rPr lang="en-US" altLang="ko-KR" b="1" dirty="0"/>
                        <a:t>=float32)</a:t>
                      </a:r>
                      <a:endParaRPr lang="en-US" altLang="ko-KR" sz="1200" b="1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471791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04216"/>
            <a:ext cx="9477488" cy="5606736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def </a:t>
            </a:r>
            <a:r>
              <a:rPr lang="en-US" altLang="ko-KR" b="1" dirty="0" err="1">
                <a:solidFill>
                  <a:srgbClr val="FFC66D"/>
                </a:solidFill>
              </a:rPr>
              <a:t>plot_image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img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img</a:t>
            </a:r>
            <a:r>
              <a:rPr lang="en-US" altLang="ko-KR" b="1" dirty="0"/>
              <a:t> = 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img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plt.grid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CC7832"/>
                </a:solidFill>
              </a:rPr>
              <a:t>False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plt.xticks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plt.yticks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plt.imshow</a:t>
            </a:r>
            <a:r>
              <a:rPr lang="en-US" altLang="ko-KR" b="1" dirty="0"/>
              <a:t>(</a:t>
            </a:r>
            <a:r>
              <a:rPr lang="en-US" altLang="ko-KR" b="1" dirty="0" err="1"/>
              <a:t>img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cmap</a:t>
            </a:r>
            <a:r>
              <a:rPr lang="en-US" altLang="ko-KR" b="1" dirty="0"/>
              <a:t>=</a:t>
            </a:r>
            <a:r>
              <a:rPr lang="en-US" altLang="ko-KR" b="1" dirty="0" err="1"/>
              <a:t>plt.cm.binary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 =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예측 결과가 같으면 파란색으로</a:t>
            </a:r>
            <a:r>
              <a:rPr lang="en-US" altLang="ko-KR" b="1" dirty="0">
                <a:solidFill>
                  <a:srgbClr val="808080"/>
                </a:solidFill>
              </a:rPr>
              <a:t>, </a:t>
            </a:r>
            <a:r>
              <a:rPr lang="ko-KR" altLang="en-US" b="1" dirty="0" err="1">
                <a:solidFill>
                  <a:srgbClr val="808080"/>
                </a:solidFill>
              </a:rPr>
              <a:t>예측결과가</a:t>
            </a:r>
            <a:r>
              <a:rPr lang="ko-KR" altLang="en-US" b="1" dirty="0">
                <a:solidFill>
                  <a:srgbClr val="808080"/>
                </a:solidFill>
              </a:rPr>
              <a:t> 틀리면 빨간색으로 나타냅니다</a:t>
            </a:r>
            <a:r>
              <a:rPr lang="en-US" altLang="ko-KR" b="1" dirty="0">
                <a:solidFill>
                  <a:srgbClr val="808080"/>
                </a:solidFill>
              </a:rPr>
              <a:t>.</a:t>
            </a:r>
            <a:br>
              <a:rPr lang="en-US" altLang="ko-KR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808080"/>
                </a:solidFill>
              </a:rPr>
              <a:t>    </a:t>
            </a:r>
            <a:r>
              <a:rPr lang="en-US" altLang="ko-KR" b="1" dirty="0">
                <a:solidFill>
                  <a:srgbClr val="CC7832"/>
                </a:solidFill>
              </a:rPr>
              <a:t>if 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 ==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en-US" altLang="ko-KR" b="1" dirty="0"/>
              <a:t>        color = </a:t>
            </a:r>
            <a:r>
              <a:rPr lang="en-US" altLang="ko-KR" b="1" dirty="0">
                <a:solidFill>
                  <a:srgbClr val="6A8759"/>
                </a:solidFill>
              </a:rPr>
              <a:t>'blue'</a:t>
            </a:r>
            <a:br>
              <a:rPr lang="en-US" altLang="ko-KR" b="1" dirty="0">
                <a:solidFill>
                  <a:srgbClr val="6A8759"/>
                </a:solidFill>
              </a:rPr>
            </a:br>
            <a:r>
              <a:rPr lang="en-US" altLang="ko-KR" b="1" dirty="0">
                <a:solidFill>
                  <a:srgbClr val="6A8759"/>
                </a:solidFill>
              </a:rPr>
              <a:t>    </a:t>
            </a:r>
            <a:r>
              <a:rPr lang="en-US" altLang="ko-KR" b="1" dirty="0">
                <a:solidFill>
                  <a:srgbClr val="CC7832"/>
                </a:solidFill>
              </a:rPr>
              <a:t>else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en-US" altLang="ko-KR" b="1" dirty="0"/>
              <a:t>        color = </a:t>
            </a:r>
            <a:r>
              <a:rPr lang="en-US" altLang="ko-KR" b="1" dirty="0">
                <a:solidFill>
                  <a:srgbClr val="6A8759"/>
                </a:solidFill>
              </a:rPr>
              <a:t>'red'</a:t>
            </a:r>
            <a:br>
              <a:rPr lang="en-US" altLang="ko-KR" b="1" dirty="0">
                <a:solidFill>
                  <a:srgbClr val="6A8759"/>
                </a:solidFill>
              </a:rPr>
            </a:br>
            <a:br>
              <a:rPr lang="en-US" altLang="ko-KR" b="1" dirty="0">
                <a:solidFill>
                  <a:srgbClr val="6A8759"/>
                </a:solidFill>
              </a:rPr>
            </a:br>
            <a:r>
              <a:rPr lang="en-US" altLang="ko-KR" b="1" dirty="0">
                <a:solidFill>
                  <a:srgbClr val="6A8759"/>
                </a:solidFill>
              </a:rPr>
              <a:t>    </a:t>
            </a:r>
            <a:r>
              <a:rPr lang="en-US" altLang="ko-KR" b="1" dirty="0" err="1"/>
              <a:t>plt.xlabel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"{} {:2.0f}% ({})"</a:t>
            </a:r>
            <a:r>
              <a:rPr lang="en-US" altLang="ko-KR" b="1" dirty="0"/>
              <a:t>.format(</a:t>
            </a:r>
            <a:r>
              <a:rPr lang="en-US" altLang="ko-KR" b="1" dirty="0" err="1"/>
              <a:t>class_names</a:t>
            </a:r>
            <a:r>
              <a:rPr lang="en-US" altLang="ko-KR" b="1" dirty="0"/>
              <a:t>[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           </a:t>
            </a:r>
            <a:r>
              <a:rPr lang="en-US" altLang="ko-KR" b="1" dirty="0">
                <a:solidFill>
                  <a:srgbClr val="6897BB"/>
                </a:solidFill>
              </a:rPr>
              <a:t>100</a:t>
            </a:r>
            <a:r>
              <a:rPr lang="en-US" altLang="ko-KR" b="1" dirty="0"/>
              <a:t>*</a:t>
            </a:r>
            <a:r>
              <a:rPr lang="en-US" altLang="ko-KR" b="1" dirty="0" err="1"/>
              <a:t>np.max</a:t>
            </a:r>
            <a:r>
              <a:rPr lang="en-US" altLang="ko-KR" b="1" dirty="0"/>
              <a:t>(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           </a:t>
            </a:r>
            <a:r>
              <a:rPr lang="en-US" altLang="ko-KR" b="1" dirty="0" err="1"/>
              <a:t>class_names</a:t>
            </a:r>
            <a:r>
              <a:rPr lang="en-US" altLang="ko-KR" b="1" dirty="0"/>
              <a:t>[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])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           </a:t>
            </a:r>
            <a:r>
              <a:rPr lang="en-US" altLang="ko-KR" b="1" dirty="0">
                <a:solidFill>
                  <a:srgbClr val="AA4926"/>
                </a:solidFill>
              </a:rPr>
              <a:t>color</a:t>
            </a:r>
            <a:r>
              <a:rPr lang="en-US" altLang="ko-KR" b="1" dirty="0"/>
              <a:t>=color)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def </a:t>
            </a:r>
            <a:r>
              <a:rPr lang="en-US" altLang="ko-KR" b="1" dirty="0" err="1">
                <a:solidFill>
                  <a:srgbClr val="FFC66D"/>
                </a:solidFill>
              </a:rPr>
              <a:t>plot_value_array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 = 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plt.grid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CC7832"/>
                </a:solidFill>
              </a:rPr>
              <a:t>False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plt.xticks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plt.yticks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thisplot</a:t>
            </a:r>
            <a:r>
              <a:rPr lang="en-US" altLang="ko-KR" b="1" dirty="0"/>
              <a:t> = </a:t>
            </a:r>
            <a:r>
              <a:rPr lang="en-US" altLang="ko-KR" b="1" dirty="0" err="1"/>
              <a:t>plt.bar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color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"#777777"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plt.ylim</a:t>
            </a:r>
            <a:r>
              <a:rPr lang="en-US" altLang="ko-KR" b="1" dirty="0"/>
              <a:t>([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 =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thisplot</a:t>
            </a:r>
            <a:r>
              <a:rPr lang="en-US" altLang="ko-KR" b="1" dirty="0"/>
              <a:t>[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].</a:t>
            </a:r>
            <a:r>
              <a:rPr lang="en-US" altLang="ko-KR" b="1" dirty="0" err="1"/>
              <a:t>set_color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'red'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thisplot</a:t>
            </a:r>
            <a:r>
              <a:rPr lang="en-US" altLang="ko-KR" b="1" dirty="0"/>
              <a:t>[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].</a:t>
            </a:r>
            <a:r>
              <a:rPr lang="en-US" altLang="ko-KR" b="1" dirty="0" err="1"/>
              <a:t>set_color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'blue'</a:t>
            </a:r>
            <a:r>
              <a:rPr lang="en-US" altLang="ko-KR" b="1" dirty="0"/>
              <a:t>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77518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319000"/>
            <a:ext cx="9477488" cy="174413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i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figsize</a:t>
            </a:r>
            <a:r>
              <a:rPr lang="en-US" altLang="ko-KR" b="1" dirty="0"/>
              <a:t>=(</a:t>
            </a:r>
            <a:r>
              <a:rPr lang="en-US" altLang="ko-KR" b="1" dirty="0">
                <a:solidFill>
                  <a:srgbClr val="6897BB"/>
                </a:solidFill>
              </a:rPr>
              <a:t>6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3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plot_image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 err="1">
                <a:solidFill>
                  <a:srgbClr val="CC7832"/>
                </a:solidFill>
              </a:rPr>
              <a:t>,</a:t>
            </a:r>
            <a:r>
              <a:rPr lang="en-US" altLang="ko-KR" b="1" dirty="0" err="1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plot_value_array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 err="1">
                <a:solidFill>
                  <a:srgbClr val="CC7832"/>
                </a:solidFill>
              </a:rPr>
              <a:t>,</a:t>
            </a:r>
            <a:r>
              <a:rPr lang="en-US" altLang="ko-KR" b="1" dirty="0" err="1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 err="1"/>
              <a:t>plt.xticks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class_names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rotation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60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plt.xticks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fontsize</a:t>
            </a:r>
            <a:r>
              <a:rPr lang="en-US" altLang="ko-KR" b="1" dirty="0">
                <a:solidFill>
                  <a:srgbClr val="AA4926"/>
                </a:solidFill>
              </a:rPr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AC597-1974-EE4E-8E38-6685595D0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5" y="3177918"/>
            <a:ext cx="4091910" cy="2731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1496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00468"/>
            <a:ext cx="9477488" cy="2914333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처음 </a:t>
            </a:r>
            <a:r>
              <a:rPr lang="en-US" altLang="ko-KR" b="1" dirty="0">
                <a:solidFill>
                  <a:srgbClr val="808080"/>
                </a:solidFill>
              </a:rPr>
              <a:t>X </a:t>
            </a:r>
            <a:r>
              <a:rPr lang="ko-KR" altLang="en-US" b="1" dirty="0">
                <a:solidFill>
                  <a:srgbClr val="808080"/>
                </a:solidFill>
              </a:rPr>
              <a:t>개의 테스트 이미지와 예측 레이블</a:t>
            </a:r>
            <a:r>
              <a:rPr lang="en-US" altLang="ko-KR" b="1" dirty="0">
                <a:solidFill>
                  <a:srgbClr val="808080"/>
                </a:solidFill>
              </a:rPr>
              <a:t>, </a:t>
            </a:r>
            <a:r>
              <a:rPr lang="ko-KR" altLang="en-US" b="1" dirty="0">
                <a:solidFill>
                  <a:srgbClr val="808080"/>
                </a:solidFill>
              </a:rPr>
              <a:t>진짜 레이블을 출력합니다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올바른 예측은 </a:t>
            </a:r>
            <a:r>
              <a:rPr lang="ko-KR" altLang="en-US" b="1" dirty="0" err="1">
                <a:solidFill>
                  <a:srgbClr val="808080"/>
                </a:solidFill>
              </a:rPr>
              <a:t>파랑색으로</a:t>
            </a:r>
            <a:r>
              <a:rPr lang="ko-KR" altLang="en-US" b="1" dirty="0">
                <a:solidFill>
                  <a:srgbClr val="808080"/>
                </a:solidFill>
              </a:rPr>
              <a:t> 잘못된 예측은 빨강색으로 나타냅니다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 err="1"/>
              <a:t>num_rows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5 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num_cols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3 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num_images</a:t>
            </a:r>
            <a:r>
              <a:rPr lang="en-US" altLang="ko-KR" b="1" dirty="0"/>
              <a:t> = </a:t>
            </a:r>
            <a:r>
              <a:rPr lang="en-US" altLang="ko-KR" b="1" dirty="0" err="1"/>
              <a:t>num_rows</a:t>
            </a:r>
            <a:r>
              <a:rPr lang="en-US" altLang="ko-KR" b="1" dirty="0"/>
              <a:t> * </a:t>
            </a:r>
            <a:r>
              <a:rPr lang="en-US" altLang="ko-KR" b="1" dirty="0" err="1"/>
              <a:t>num_cols</a:t>
            </a:r>
            <a:br>
              <a:rPr lang="en-US" altLang="ko-KR" b="1" dirty="0"/>
            </a:br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figsize</a:t>
            </a:r>
            <a:r>
              <a:rPr lang="en-US" altLang="ko-KR" b="1" dirty="0">
                <a:solidFill>
                  <a:srgbClr val="AA4926"/>
                </a:solidFill>
              </a:rPr>
              <a:t> </a:t>
            </a:r>
            <a:r>
              <a:rPr lang="en-US" altLang="ko-KR" b="1" dirty="0"/>
              <a:t>= (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num_rows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 err="1"/>
              <a:t>num_images</a:t>
            </a:r>
            <a:r>
              <a:rPr lang="en-US" altLang="ko-KR" b="1" dirty="0"/>
              <a:t>): </a:t>
            </a:r>
            <a:r>
              <a:rPr lang="en-US" altLang="ko-KR" b="1" dirty="0">
                <a:solidFill>
                  <a:srgbClr val="808080"/>
                </a:solidFill>
              </a:rPr>
              <a:t>#15</a:t>
            </a:r>
            <a:r>
              <a:rPr lang="ko-KR" altLang="en-US" b="1" dirty="0">
                <a:solidFill>
                  <a:srgbClr val="808080"/>
                </a:solidFill>
              </a:rPr>
              <a:t>개 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ko-KR" altLang="en-US" b="1" dirty="0">
                <a:solidFill>
                  <a:srgbClr val="808080"/>
                </a:solidFill>
              </a:rPr>
              <a:t>    </a:t>
            </a:r>
            <a:r>
              <a:rPr lang="en-US" altLang="ko-KR" b="1" dirty="0">
                <a:solidFill>
                  <a:srgbClr val="808080"/>
                </a:solidFill>
              </a:rPr>
              <a:t># 1</a:t>
            </a:r>
            <a:r>
              <a:rPr lang="ko-KR" altLang="en-US" b="1" dirty="0">
                <a:solidFill>
                  <a:srgbClr val="808080"/>
                </a:solidFill>
              </a:rPr>
              <a:t>번째</a:t>
            </a:r>
            <a:r>
              <a:rPr lang="en-US" altLang="ko-KR" b="1" dirty="0">
                <a:solidFill>
                  <a:srgbClr val="808080"/>
                </a:solidFill>
              </a:rPr>
              <a:t>, 3</a:t>
            </a:r>
            <a:r>
              <a:rPr lang="ko-KR" altLang="en-US" b="1" dirty="0">
                <a:solidFill>
                  <a:srgbClr val="808080"/>
                </a:solidFill>
              </a:rPr>
              <a:t>번째</a:t>
            </a:r>
            <a:r>
              <a:rPr lang="en-US" altLang="ko-KR" b="1" dirty="0">
                <a:solidFill>
                  <a:srgbClr val="808080"/>
                </a:solidFill>
              </a:rPr>
              <a:t>, 5</a:t>
            </a:r>
            <a:r>
              <a:rPr lang="ko-KR" altLang="en-US" b="1" dirty="0">
                <a:solidFill>
                  <a:srgbClr val="808080"/>
                </a:solidFill>
              </a:rPr>
              <a:t>번째 </a:t>
            </a:r>
            <a:r>
              <a:rPr lang="en-US" altLang="ko-KR" b="1" dirty="0">
                <a:solidFill>
                  <a:srgbClr val="808080"/>
                </a:solidFill>
              </a:rPr>
              <a:t>column</a:t>
            </a:r>
            <a:r>
              <a:rPr lang="ko-KR" altLang="en-US" b="1" dirty="0">
                <a:solidFill>
                  <a:srgbClr val="808080"/>
                </a:solidFill>
              </a:rPr>
              <a:t>에 </a:t>
            </a:r>
            <a:r>
              <a:rPr lang="en-US" altLang="ko-KR" b="1" dirty="0" err="1">
                <a:solidFill>
                  <a:srgbClr val="808080"/>
                </a:solidFill>
              </a:rPr>
              <a:t>test_image</a:t>
            </a:r>
            <a:r>
              <a:rPr lang="en-US" altLang="ko-KR" b="1" dirty="0">
                <a:solidFill>
                  <a:srgbClr val="808080"/>
                </a:solidFill>
              </a:rPr>
              <a:t> </a:t>
            </a:r>
            <a:r>
              <a:rPr lang="ko-KR" altLang="en-US" b="1" dirty="0">
                <a:solidFill>
                  <a:srgbClr val="808080"/>
                </a:solidFill>
              </a:rPr>
              <a:t>출력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ko-KR" altLang="en-US" b="1" dirty="0">
                <a:solidFill>
                  <a:srgbClr val="808080"/>
                </a:solidFill>
              </a:rPr>
              <a:t>    </a:t>
            </a: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 err="1"/>
              <a:t>num_rows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*i+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plot_image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)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>
                <a:solidFill>
                  <a:srgbClr val="808080"/>
                </a:solidFill>
              </a:rPr>
              <a:t># 2</a:t>
            </a:r>
            <a:r>
              <a:rPr lang="ko-KR" altLang="en-US" b="1" dirty="0">
                <a:solidFill>
                  <a:srgbClr val="808080"/>
                </a:solidFill>
              </a:rPr>
              <a:t>번째</a:t>
            </a:r>
            <a:r>
              <a:rPr lang="en-US" altLang="ko-KR" b="1" dirty="0">
                <a:solidFill>
                  <a:srgbClr val="808080"/>
                </a:solidFill>
              </a:rPr>
              <a:t>, 4</a:t>
            </a:r>
            <a:r>
              <a:rPr lang="ko-KR" altLang="en-US" b="1" dirty="0">
                <a:solidFill>
                  <a:srgbClr val="808080"/>
                </a:solidFill>
              </a:rPr>
              <a:t>번째 </a:t>
            </a:r>
            <a:r>
              <a:rPr lang="en-US" altLang="ko-KR" b="1" dirty="0">
                <a:solidFill>
                  <a:srgbClr val="808080"/>
                </a:solidFill>
              </a:rPr>
              <a:t>6</a:t>
            </a:r>
            <a:r>
              <a:rPr lang="ko-KR" altLang="en-US" b="1" dirty="0">
                <a:solidFill>
                  <a:srgbClr val="808080"/>
                </a:solidFill>
              </a:rPr>
              <a:t>번째 </a:t>
            </a:r>
            <a:r>
              <a:rPr lang="en-US" altLang="ko-KR" b="1" dirty="0">
                <a:solidFill>
                  <a:srgbClr val="808080"/>
                </a:solidFill>
              </a:rPr>
              <a:t>column</a:t>
            </a:r>
            <a:r>
              <a:rPr lang="ko-KR" altLang="en-US" b="1" dirty="0">
                <a:solidFill>
                  <a:srgbClr val="808080"/>
                </a:solidFill>
              </a:rPr>
              <a:t>에 신뢰도 점수 출력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ko-KR" altLang="en-US" b="1" dirty="0">
                <a:solidFill>
                  <a:srgbClr val="808080"/>
                </a:solidFill>
              </a:rPr>
              <a:t>    </a:t>
            </a: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 err="1"/>
              <a:t>num_rows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*i+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)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plot_value_array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)) 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F27AF40-6BE2-BD4E-82A4-420AF80D9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09" y="4214447"/>
            <a:ext cx="5374982" cy="2543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03103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17049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Implication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0118BF-6EE5-C145-9558-1B2E3617B66F}"/>
              </a:ext>
            </a:extLst>
          </p:cNvPr>
          <p:cNvSpPr/>
          <p:nvPr/>
        </p:nvSpPr>
        <p:spPr>
          <a:xfrm>
            <a:off x="5287926" y="2079550"/>
            <a:ext cx="1616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dirty="0"/>
              <a:t>AI Xray</a:t>
            </a:r>
            <a:endParaRPr lang="ko-Kore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AE85B2-AE5C-C544-BE52-C57A1CD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702" y="2717905"/>
            <a:ext cx="4644595" cy="1978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797305-59B6-C349-B411-750DEE58200D}"/>
              </a:ext>
            </a:extLst>
          </p:cNvPr>
          <p:cNvSpPr txBox="1"/>
          <p:nvPr/>
        </p:nvSpPr>
        <p:spPr>
          <a:xfrm>
            <a:off x="6413817" y="5917721"/>
            <a:ext cx="5778183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-</a:t>
            </a:r>
            <a:r>
              <a:rPr lang="ko-KR" altLang="en-US" sz="1000" dirty="0"/>
              <a:t> </a:t>
            </a:r>
            <a:r>
              <a:rPr lang="en-US" altLang="ko-KR" sz="1000" dirty="0"/>
              <a:t>https://</a:t>
            </a:r>
            <a:r>
              <a:rPr lang="en-US" altLang="ko-KR" sz="1000" dirty="0" err="1"/>
              <a:t>www.itnonline.com</a:t>
            </a:r>
            <a:r>
              <a:rPr lang="en-US" altLang="ko-KR" sz="1000" dirty="0"/>
              <a:t>/content/</a:t>
            </a:r>
            <a:r>
              <a:rPr lang="en-US" altLang="ko-KR" sz="1000" dirty="0" err="1"/>
              <a:t>lunit</a:t>
            </a:r>
            <a:r>
              <a:rPr lang="en-US" altLang="ko-KR" sz="1000" dirty="0"/>
              <a:t>-insight-offers-cloud-based-ai-analysis-chest-x-rays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4927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9"/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B98F678-6A22-244C-8789-5CBDDE793D1E}"/>
              </a:ext>
            </a:extLst>
          </p:cNvPr>
          <p:cNvSpPr txBox="1"/>
          <p:nvPr/>
        </p:nvSpPr>
        <p:spPr>
          <a:xfrm>
            <a:off x="681822" y="834884"/>
            <a:ext cx="39395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(1) </a:t>
            </a:r>
            <a:r>
              <a:rPr lang="ko-KR" altLang="en-US" dirty="0" err="1"/>
              <a:t>활성화함수</a:t>
            </a:r>
            <a:r>
              <a:rPr lang="en-US" altLang="ko-KR" dirty="0"/>
              <a:t>(Activation Function)</a:t>
            </a:r>
            <a:endParaRPr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6D91E8-93F6-0F43-8EE3-D7D1268A0045}"/>
              </a:ext>
            </a:extLst>
          </p:cNvPr>
          <p:cNvSpPr/>
          <p:nvPr/>
        </p:nvSpPr>
        <p:spPr>
          <a:xfrm>
            <a:off x="4006325" y="2545377"/>
            <a:ext cx="4179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Activation Function?</a:t>
            </a:r>
            <a:endParaRPr lang="ko-Kore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5C84D54-180A-064E-96BB-9A1E8DB284E7}"/>
                  </a:ext>
                </a:extLst>
              </p:cNvPr>
              <p:cNvSpPr/>
              <p:nvPr/>
            </p:nvSpPr>
            <p:spPr>
              <a:xfrm>
                <a:off x="3048000" y="3429000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ko-KR" b="1" dirty="0">
                  <a:latin typeface="STIXMathJax_Normal-italic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5C84D54-180A-064E-96BB-9A1E8DB28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429000"/>
                <a:ext cx="6096000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88975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39395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(1) </a:t>
            </a:r>
            <a:r>
              <a:rPr lang="ko-KR" altLang="en-US" dirty="0" err="1"/>
              <a:t>활성화함수</a:t>
            </a:r>
            <a:r>
              <a:rPr lang="en-US" altLang="ko-KR" dirty="0"/>
              <a:t>(Activation Function)</a:t>
            </a:r>
          </a:p>
          <a:p>
            <a:pPr>
              <a:defRPr b="1"/>
            </a:pPr>
            <a:r>
              <a:rPr lang="en-US" dirty="0"/>
              <a:t>A. </a:t>
            </a:r>
            <a:r>
              <a:rPr lang="ko-KR" altLang="en-US" dirty="0" err="1"/>
              <a:t>렐루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CE9E2-A656-2D42-B1B0-FE9F032CE4A2}"/>
                  </a:ext>
                </a:extLst>
              </p:cNvPr>
              <p:cNvSpPr txBox="1"/>
              <p:nvPr/>
            </p:nvSpPr>
            <p:spPr>
              <a:xfrm>
                <a:off x="4632266" y="3085732"/>
                <a:ext cx="2927468" cy="686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𝑹𝑬𝑳𝑼</m:t>
                      </m:r>
                      <m:d>
                        <m:d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</m:ctrlPr>
                        </m:dPr>
                        <m:e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  <m:t>𝒛</m:t>
                          </m:r>
                        </m:e>
                      </m:d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</m:ctrlPr>
                            </m:eqArrPr>
                            <m:e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𝒛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    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𝒊𝒇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𝒛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맑은 고딕"/>
                                </a:rPr>
                                <m:t>≥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𝟎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    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𝒊𝒇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𝒛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&lt;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맑은 고딕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CE9E2-A656-2D42-B1B0-FE9F032C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266" y="3085732"/>
                <a:ext cx="2927468" cy="686535"/>
              </a:xfrm>
              <a:prstGeom prst="rect">
                <a:avLst/>
              </a:prstGeom>
              <a:blipFill>
                <a:blip r:embed="rId4"/>
                <a:stretch>
                  <a:fillRect l="-862" t="-221429" r="-1293" b="-3196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70686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39395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(1) </a:t>
            </a:r>
            <a:r>
              <a:rPr lang="ko-KR" altLang="en-US" dirty="0" err="1"/>
              <a:t>활성화함수</a:t>
            </a:r>
            <a:r>
              <a:rPr lang="en-US" altLang="ko-KR" dirty="0"/>
              <a:t>(Activation Function)</a:t>
            </a:r>
          </a:p>
          <a:p>
            <a:pPr>
              <a:defRPr b="1"/>
            </a:pPr>
            <a:r>
              <a:rPr lang="en-US" altLang="ko-KR" dirty="0"/>
              <a:t>B. </a:t>
            </a:r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4CE3F-5DF2-B545-A8F5-0381ADD2567A}"/>
                  </a:ext>
                </a:extLst>
              </p:cNvPr>
              <p:cNvSpPr txBox="1"/>
              <p:nvPr/>
            </p:nvSpPr>
            <p:spPr>
              <a:xfrm>
                <a:off x="4355780" y="3090574"/>
                <a:ext cx="3480440" cy="6768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𝑺𝒐𝒇𝒕𝒎𝒂𝒙</m:t>
                          </m:r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)</m:t>
                          </m:r>
                        </m:e>
                        <m:sub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𝒊</m:t>
                          </m:r>
                        </m:sub>
                      </m:sSub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fPr>
                        <m:num>
                          <m:r>
                            <a:rPr kumimoji="0" lang="en-US" altLang="ko-KR" sz="2000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𝐞𝐱𝐩</m:t>
                          </m:r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𝒌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=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𝒏</m:t>
                              </m:r>
                            </m:sup>
                            <m:e>
                              <m:r>
                                <a:rPr kumimoji="0" lang="en-US" altLang="ko-KR" sz="2000" b="1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𝐞𝐱𝐩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en-US" altLang="ko-KR" sz="20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0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en-US" altLang="ko-KR" sz="20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맑은 고딕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4CE3F-5DF2-B545-A8F5-0381ADD25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80" y="3090574"/>
                <a:ext cx="3480440" cy="676852"/>
              </a:xfrm>
              <a:prstGeom prst="rect">
                <a:avLst/>
              </a:prstGeom>
              <a:blipFill>
                <a:blip r:embed="rId4"/>
                <a:stretch>
                  <a:fillRect l="-1825" t="-27778" r="-1825" b="-1092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41931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362054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</a:t>
            </a:r>
            <a:r>
              <a:rPr dirty="0"/>
              <a:t>) </a:t>
            </a:r>
            <a:r>
              <a:rPr lang="ko-KR" altLang="en-US" dirty="0" err="1"/>
              <a:t>최적화함수</a:t>
            </a:r>
            <a:r>
              <a:rPr lang="en-US" altLang="ko-KR" dirty="0"/>
              <a:t>(Optimizer)</a:t>
            </a:r>
          </a:p>
          <a:p>
            <a:pPr>
              <a:defRPr b="1"/>
            </a:pPr>
            <a:r>
              <a:rPr lang="en-US" altLang="ko-KR" dirty="0"/>
              <a:t>A. </a:t>
            </a:r>
            <a:r>
              <a:rPr lang="ko-KR" altLang="en-US" dirty="0" err="1"/>
              <a:t>경사하강법</a:t>
            </a:r>
            <a:r>
              <a:rPr lang="en-US" altLang="ko-KR" dirty="0"/>
              <a:t>(Gradient Descent)</a:t>
            </a:r>
          </a:p>
          <a:p>
            <a:pPr>
              <a:defRPr b="1"/>
            </a:pP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E8E12C1E-06BA-3A47-80EE-AD2CDD7DC0C5}"/>
              </a:ext>
            </a:extLst>
          </p:cNvPr>
          <p:cNvSpPr/>
          <p:nvPr/>
        </p:nvSpPr>
        <p:spPr>
          <a:xfrm>
            <a:off x="1357256" y="2404341"/>
            <a:ext cx="9477488" cy="309585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4D4689-4524-7148-BF6B-D16901D3B04A}"/>
                  </a:ext>
                </a:extLst>
              </p:cNvPr>
              <p:cNvSpPr txBox="1"/>
              <p:nvPr/>
            </p:nvSpPr>
            <p:spPr>
              <a:xfrm>
                <a:off x="5453196" y="1814265"/>
                <a:ext cx="128560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𝒀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=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𝒘𝑿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+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𝒃</m:t>
                      </m:r>
                    </m:oMath>
                  </m:oMathPara>
                </a14:m>
                <a:endParaRPr kumimoji="0" lang="ko-KR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맑은 고딕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4D4689-4524-7148-BF6B-D16901D3B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196" y="1814265"/>
                <a:ext cx="1285608" cy="276999"/>
              </a:xfrm>
              <a:prstGeom prst="rect">
                <a:avLst/>
              </a:prstGeom>
              <a:blipFill>
                <a:blip r:embed="rId4"/>
                <a:stretch>
                  <a:fillRect l="-2941" r="-2941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95E8F2D-2D87-2C4F-BF03-CB8B3FD09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56" y="2455369"/>
            <a:ext cx="5714347" cy="2993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B4A90-8F6B-DC4C-981F-947E1EE74D0B}"/>
                  </a:ext>
                </a:extLst>
              </p:cNvPr>
              <p:cNvSpPr txBox="1"/>
              <p:nvPr/>
            </p:nvSpPr>
            <p:spPr>
              <a:xfrm>
                <a:off x="1799491" y="3679108"/>
                <a:ext cx="2227661" cy="585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𝒘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 :=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𝒘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 − 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맑은 고딕"/>
                        </a:rPr>
                        <m:t>𝜸</m:t>
                      </m:r>
                      <m:f>
                        <m:f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  <m:t>𝑳𝒐𝒔𝒔</m:t>
                          </m:r>
                        </m:num>
                        <m:den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맑은 고딕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B4A90-8F6B-DC4C-981F-947E1EE7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91" y="3679108"/>
                <a:ext cx="2227661" cy="585225"/>
              </a:xfrm>
              <a:prstGeom prst="rect">
                <a:avLst/>
              </a:prstGeom>
              <a:blipFill>
                <a:blip r:embed="rId6"/>
                <a:stretch>
                  <a:fillRect l="-565" t="-2128" r="-1130" b="-148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63395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287835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</a:t>
            </a:r>
            <a:r>
              <a:rPr dirty="0"/>
              <a:t>) </a:t>
            </a:r>
            <a:r>
              <a:rPr lang="ko-KR" altLang="en-US" dirty="0" err="1"/>
              <a:t>최적화함수</a:t>
            </a:r>
            <a:r>
              <a:rPr lang="en-US" altLang="ko-KR" dirty="0"/>
              <a:t>(Optimizer)</a:t>
            </a:r>
          </a:p>
          <a:p>
            <a:pPr>
              <a:defRPr b="1"/>
            </a:pPr>
            <a:r>
              <a:rPr lang="en-US" dirty="0"/>
              <a:t>B. Adam</a:t>
            </a:r>
            <a:endParaRPr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919D3-A497-7F4F-8A87-100032034F16}"/>
              </a:ext>
            </a:extLst>
          </p:cNvPr>
          <p:cNvSpPr/>
          <p:nvPr/>
        </p:nvSpPr>
        <p:spPr>
          <a:xfrm>
            <a:off x="2504321" y="2967335"/>
            <a:ext cx="71833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Adam </a:t>
            </a:r>
          </a:p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(Momentum optimizer +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RMSProp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optimizer)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6029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20079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Cross Entropy</a:t>
            </a: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E8E12C1E-06BA-3A47-80EE-AD2CDD7DC0C5}"/>
              </a:ext>
            </a:extLst>
          </p:cNvPr>
          <p:cNvSpPr/>
          <p:nvPr/>
        </p:nvSpPr>
        <p:spPr>
          <a:xfrm>
            <a:off x="1357256" y="2404341"/>
            <a:ext cx="9477488" cy="3461621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85158-D3FA-4A4E-8B82-3DA64F22FB57}"/>
                  </a:ext>
                </a:extLst>
              </p:cNvPr>
              <p:cNvSpPr txBox="1"/>
              <p:nvPr/>
            </p:nvSpPr>
            <p:spPr>
              <a:xfrm>
                <a:off x="4594788" y="1522085"/>
                <a:ext cx="3026919" cy="754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dPr>
                        <m:e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𝒒</m:t>
                          </m:r>
                        </m:e>
                      </m:d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𝒊</m:t>
                          </m:r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=</m:t>
                          </m:r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𝒏</m:t>
                          </m:r>
                        </m:sup>
                        <m:e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𝒒</m:t>
                          </m:r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𝒊</m:t>
                              </m:r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)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funcPr>
                            <m:fName>
                              <m:r>
                                <a:rPr kumimoji="0" lang="en-US" altLang="ko-KR" sz="1800" b="1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𝒑</m:t>
                              </m:r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ko-KR" sz="18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ko-KR" sz="18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ko-KR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맑은 고딕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85158-D3FA-4A4E-8B82-3DA64F22F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788" y="1522085"/>
                <a:ext cx="3026919" cy="754887"/>
              </a:xfrm>
              <a:prstGeom prst="rect">
                <a:avLst/>
              </a:prstGeom>
              <a:blipFill>
                <a:blip r:embed="rId4"/>
                <a:stretch>
                  <a:fillRect l="-418" t="-120000" r="-2092" b="-18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475E40A4-ED44-A245-887A-47DE426B2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72" y="2466386"/>
            <a:ext cx="5156817" cy="3382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6189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2490423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4)</a:t>
            </a:r>
            <a:r>
              <a:rPr lang="ko-KR" altLang="en-US" dirty="0"/>
              <a:t> </a:t>
            </a:r>
            <a:r>
              <a:rPr lang="en-US" altLang="ko-KR" dirty="0"/>
              <a:t>epochs, batch size</a:t>
            </a:r>
          </a:p>
          <a:p>
            <a:pPr marL="342900" indent="-342900">
              <a:buAutoNum type="alphaUcPeriod"/>
              <a:defRPr b="1"/>
            </a:pPr>
            <a:r>
              <a:rPr lang="en-US" dirty="0"/>
              <a:t>Epochs</a:t>
            </a:r>
          </a:p>
          <a:p>
            <a:pPr marL="342900" indent="-342900">
              <a:buAutoNum type="alphaUcPeriod"/>
              <a:defRPr b="1"/>
            </a:pPr>
            <a:r>
              <a:rPr lang="en-US" dirty="0" err="1"/>
              <a:t>batch_size</a:t>
            </a: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E8E12C1E-06BA-3A47-80EE-AD2CDD7DC0C5}"/>
              </a:ext>
            </a:extLst>
          </p:cNvPr>
          <p:cNvSpPr/>
          <p:nvPr/>
        </p:nvSpPr>
        <p:spPr>
          <a:xfrm>
            <a:off x="1357256" y="2404341"/>
            <a:ext cx="9477488" cy="208139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53C3101-7551-BB42-B8F1-330FFA646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508250"/>
            <a:ext cx="7200900" cy="184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872092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Linear Regression_v.0.1"/>
  <p:tag name="ISPRING_FIRST_PUBLISH" val="1"/>
  <p:tag name="ISPRING_PRESENTATION_COURSE_TITLE" val="Linear Regression_v.0.1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Ot7BS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A63sFI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DrewUuwQ2gPzAwAA9RMAACcAAAB1bml2ZXJzYWwvZmxhc2hfcHVibGlzaGluZ19zZXR0aW5ncy54bWztWN1y2jgUvucpNN7pZXFo0203A2SyYKZMCTDgdpsrRlgCayJLXkmG0qt9mn2wfZI9soCYJk2Vtmw6s73IEB+d8+noO3+2mucfMo5WVGkmRSto1E8CREUiCRPLVvA27j19FSBtsCCYS0FbgZABOm/Xmnkx50ynU2oMqGoEMEKf5aYVpMbkZ2G4Xq/rTOfKrkpeGMDX9URmYa6opsJQFeYcb+DHbHKqgy2CBwD8ZVJszdq1GkJNh3QpScEpYgQ8F8weCvMexzoNQqc2x8n1UslCkI7kUiG1nLeCXzpRt9F9vtNxUF2WUWE50W0QWrE5w4Qw6wXmU/aRopSyZQruNk5OA7RmxKSt4NmphQH18DZMCe7Oji1MRwIJwmzxM2owwQa7R7ehoguqIBpUt40qKIAeyCqahn4we4ETkY3AGUtiWEGWqlbQjWeTqBdNomEnmr2dDJyr3hZxPx5EXjavr8bRZNAfvpnFo9Eg7o9vrMozVLxthocHbwJBslDV42FjcJICj2ZHQ1Wy02I2o3Bi2ApiRD/hYlFwPi3yXCpzw2RVuPfuMzDNhRQHBNtnNJccUm2BuaZQNdmckiHOaCX5ptdM9ECzEaAF0MQ3rWCUU4GmWEDCM4M5S/YAuphrw0yZ6L2t9oVimCPAg4qk6HIa3LjgTpakWGladW23om2WJe1IENRVeA1VVJ56K/6c+pgKH7XXkPrcpj9VPuqRwvoBmuiCcx/lP2TBCdrIAnF2TZGRCLKnyOC/lKJqqaGFklkphW5gkOYM2Fwxuqbk3GejK9giK8ASWk/OqXE7/Fmwj2hOF1IBLsUroBjkTDv8+oOAc6z1DSje+fhkOuh3o1l/2I3eP7EHxGSFofgfBg71QrPcHAUfb5CQZmcHdCS4gAjaoBBGyjWfs9W/Pgz7koU4f6doHOBrlhUcf0/4PSEV6COG/Di7PCTwX/TAe9sUr8pCt8VbQkOJMwiJw4SFBNotE9sW7wGYYIGk4BuEExg62raNFZOFBolrEA5af72Hzh7StHxawmiAHRWhygvypPHs+emLX1+++u2sHv7z199P7zXajuMxx3Y7N4879w5xb8tPXhi+YHfPK8At255Umc1XUrHvD+NoctGJ++/68dUsjt7HhwAlC7eHXzO0g/nuOW0H/w87pseT6J1POgyBCa9MjKZecCMfrdEbH62Jm73jytz1cgF66dL1BuimnGUMMuFolfEf5do3vxO6ZD1Orv3IxH1rkf5fefv5EfJYHyGT3Qerj/IlVtdUoVhKrh+xx02jy/7vo0H3Z7N7LAbd0/4S5ODWoxneeU1kVzImWAa02lfK/d1S+8XpSTO8e6lWA7TDq7p27V9QSwMEFAACAAgADrewUhfgzV5uAwAAnAwAACEAAAB1bml2ZXJzYWwvZmxhc2hfc2tpbl9zZXR0aW5ncy54bWyVV9tO4zAQfecrqu47XQq7BSlU6g0JbRfQwvLuNNPWqmNHtlO2f7/jSxq7TWghQsIz59hzOR6LRG0o72xBKir4fbffHV50OsmilBK4foO8YERDJyUKHrP77sPf+bzbcxDBhHwFrSlfKWOpbB2KwLTUWvDLheAa97nkQuaEdYffHuxP0rPIUyyBYZ3LWZIF1Mf86N+Op2dR/Bk348F0ctdGWIi8IHw3FytxmZLFZiVFyTMT2rX52mjrXQGSUb45GRGjSj9qyKOYZlez/qx/HqWQoBSYkO6mo/7o50kWIymwffaDm9ub0Zmc+qjPG3NA21JFtaUN+oPrwU0brSAriIs8mU2vptfteI67x135NC5H0PBPn8wcxb8D+aXNRVEWX9FIIcXKFPSAMzDfSQ4TJMPrh4TpnflOEkxC5qCTglSMZtgGITMnxe/mawO31dL/GQ6JxNxtKdiLacLB9DAKSRkMtSwh6VUr51Nr8fFcarxMMFwSphAQmmrQC2b4QkpVbRPbatwf+KA8C0DeUCPeBStzmLh4A2Bsr/GTydjOlTC+vS0IUMLWG4MIa2ONfMKyHiEDY418Nd165mx3BD/0OE6lhzHxzfy8+ugFTnBZ1ataVV5z0tzcchUc7Q0VJhcZDK2s3mgOpmtJz9pcSL2jmBJOtnRFNL5Lvw0u3dlkVNI7cHilNesq0VQzaJLbQpRSYTDofvfZ+s41eBzFPRxqpOew1BU6NtZNMa9FqAW7Pq10v92+bm7d0fiW3HdzIjcg34RgqtvxPLx/uI17lY8ZZlrjWwrykS9FwLGBtZG40KDOBQt3B8+FE63JYp1jTG0p7EvqOtvcwMQf29RZXuYpyBkKgkKlyNjmcGu6WjP81e8UPiCLCS1Ox9Rr3I4Tuhd8YPAKACIX6+o6uIXz5CXTlMEWqqESGGzCbZklCuXflK9RV6zJwHKWIP0MqpUS4mJHA+Ed4xLxNAsdseb9xrHoNUmVzSwaKdV0r3eO5n01Jo1Ywwlp115J0cbob6og9ioqJym1eNVEar9pvfa5ky2MOM3tBEJHcHyDx3GYEIUvi3VWZTiy1yGYV2u/maoIDZ42ipmzw34TxXoOh+wbXs/hUgKEA9YaL4In4BfsUkFk9rSHRG9Cg9uxMUd8Ne28xkmfFzrpBSbXnH0b8G/8r2T4H1BLAwQUAAIACAAOt7BSkend9/EDAAB/EwAAJgAAAHVuaXZlcnNhbC9odG1sX3B1Ymxpc2hpbmdfc2V0dGluZ3MueG1s7Vhfc9o4EH/nU2h808fipM1dexkgkwMzYUqAwW6veWKEJUATWfJJMpQ+3ae5D3af5FYWEJPQVGnL9W6mDxni9e5P++e3u7YbFx8yjpZUaSZFMzitnwSIilQSJubN4G3Sff46QNpgQTCXgjYDIQN00ao18mLKmV7E1BhQ1QhghD7PTTNYGJOfh+FqtaoznSt7V/LCAL6upzILc0U1FYaqMOd4DT9mnVMdbBA8AOAvk2Jj1qrVEGo4pGtJCk4RI+C5YDYozK9MxoPQaU1xejtXshCkLblUSM2nzeCndtQ57bzc6jikDsuosCnRLRBasTnHhDDrBOYx+0jRgrL5Arw9PTkL0IoRs2gGL84sDKiHD2FKcBc6tjBtCTkQZoOfUYMJNthdugMVnVEFxaC6ZVRBAXRPVtE09IPZCZyIrAXOWJrAHWQz1Qw6yWQcdaNxNGhHk7fjvnPV2yLpJf3Iy+bqZhSN+73Bm0kyHPaT3ujOqoyh4m0j3A+8AQmShaqGh43B6QLyaLZpqEq2WswSCqeGLaFG9F4uZgXncZHnUpm7TFaFO+8+AdOYSbGXYHuNppID02aYawpNk00pGeAMUjDqigDNIC983QyGORUoxgIIzgzmLN1Z6GKqDTMlsbsb7UvFMEdAXuhAiq7j4O5MF0q6wErTqi/bO9rSKm1FgqCOwivomjLMjfhT6iMqfNSugOvc8p0qH/VIYf0ETXTJuY/y77LgBK1lgTi7pchIBHQpMvhvQVG1t9BMyayUcqwN0pxBNpeMrii58DnoBo7ICrCEUZNzatwJfxTsI5rSmVSAS/ESUgxyph1+/UnAOdb6DhRvfXwW93udaNIbdKL3z2yAmCwxdPvTwKFBaJabo+DjNRLSbO0gHSkuoIK2KISR8p5PbPUvL8OuR6HO36gae/iaZQXH3xJ+l5AK9BFLfpxTnlL4z3rgfewCL8tGt81bQkOLMyiJw4QbKUxiJjYz3QMwxQJJwdcIp7BltB0bSyYLDRI3IBy0/nIPnT3QtLyaw3MInKgIVV6QJ6cvXp79/Mur17+e18O///zr+aNGm/074tge5xZw+9Gt7W157wnhM3aP7PwHtl2pMstXUrHvDZJofNlOeu96yc0kid4n+wBlFh4uv0ZoN/HhxWw3/f29PP1+i3k0jt75EGAAsXtxL4q94IY+WsM3Plpjt21HlU3r5QJMz7mbBjA/OcsY1P5ovfAvsevgYx97lF6OkMdh1385VQcb8UeqvFmlD00tFNOMWaMf7xVf/V4x3r50+ihfY3VLFUqk5Po7DrE4uu79Nux3jso75ke8/2G3fm363NXuK8beZ4tGePA7Tw3k+x/NWrV/AFBLAwQUAAIACAAOt7BSOwvE8LABAABqBgAAHwAAAHVuaXZlcnNhbC9odG1sX3NraW5fc2V0dGluZ3MuanONlFFPwjAQx9/5FGS+GiIDHfiGDhMTH0z0zfjQjWMsdL2mLVM0fHfXgdBuN6V9Wf/79X+923rfvX41gjTo3/a/6+d6/eyvaw2sZtQGLn2dd+iF1QPN8wW85gXwXEDQQMrfrUd5dyIo40DUpsn2xdpqxy9A+2bJuHZxSVgoQtOEVhLaB6F9UoG/vMwOWe0zcsqcbIxBMUhRGBBmIFAVrGaCi4d6uAk2YCxB/YMuWQqe6XU4uYs7yZPj+C6K76cul2Ihmdg+YYaDhKXrTOFGLA7xR3a69GorQVUffN0VlufaPBoomoHnw3k4D7tJqUBrOMSdxrNwdkPCnCXA3YSi8WQ8+wP1jNsFbdBlrnPzS0dhNIrGLi1ZBq0q3c/jYTzyMVF5tarZCr7nDHyarmQkZ1tQ51ih3MgzPqBUmNmKtNHIThLlyBa5yPZcPLWT5OxhrW3Xv1F3jEGCanH8K67sdJlWMbxrho1rtiJubdHVXM7oDIa83LoR9YnqC5wSqbhIaJLaXB5F7zSm2Wrs+q3Km6k1qFdEXnXPfsCMYemqqBpKdfx3tzGQJ03Pzslv7bve7gdQSwMEFAACAAgADrewUpQTsyJpAAAAbgAAABwAAAB1bml2ZXJzYWwvbG9jYWxfc2V0dGluZ3MueG1sDcwxDoMwDEDRnVNY3int1oHAxlaW0gNYxEWRHBuRgOD2ZPvD02/7MwocvKVg6vD1eCKwzuaDLg5/01C/EVIm9SSm7FANoe+qVmwm+XLOBSZYhS7eJo4lMo8Uixx2EajhU17/wB6brroBUEsDBBQAAgAIAA+3sFJFYp4ZuRMAANcpAAAXAAAAdW5pdmVyc2FsL3VuaXZlcnNhbC5wbmftWmtYU1fWDiD1goKOFYIIsdNpra3cReQSUrWiFoUqWOUaLEKUcDHQcAtJaK1lrEDaUblDVCwBJUSMhDvBC4kVSLSExJAQsBECuRADJIGEnExg2mk7P75vnuf7+fEj5zznZL9rvWuvtd+z9kkufxZ8aMO6retAINCGI4c/OQECrXIDgSzS1rxlunOtxs9oOpmlnzi0H9TI2jZluliF2HdsHwjURLBaPGNpul574XB4Oghk/XjpY8ZMrTsLAu1MOvLJvrCsGMUI+0pSdjZTtZj5w64N03/5yaXOYdN7Luvrtq+R7roPLty4Hsjjf2K3P3Z9gvvZrz+1/eHhwTlG6ZMbB8B/qTr71trhV+eVnjjJG3L6neCTaLxUl/PwQOapKt+T2DupmdjR6Ght5rSJAejRWrDp+LG/mYXp9PcdsUv3VKvWm47bq/PMTKcnm00xgVI4FJz6o9k86m4BI4kdY26KsKewzHndwONC/dgi/0CPaUyrO9XyZnYrClIJw6xZsup9lgbePWErCVsevqHMeVVhW6/P9SWzF+ISruybvSAO2IvXbFx20J+075xTinC1hO30m/U1A4+PLZDwOmDOP10of2eJm7CU//Vzf+HbZuLO352+ihuwwb15PS2BGRfmOm+3vVbsMmdkU/N/dWT1iLwgR8AytfUh+IScmKoYCZslKLfBTYZMAyoI3Q+ayuYo6rAuCKVCVo+NkmYUQ81qYC2+IvjizyVKQHoXXpGiFbj9GlMCbbuwPGIvfVY7ijYe/UY1p2sNpswyBwlVQd9+Nb447YdLzdFVH1kDxjrgZq4ShXSyGEeOKwn4E9yfXX3pBbsbbMG44ooTkxWyMnPx1BZ/aZkFui3i74QzN1j6yUMwgEtMXBzpcx2Fd9e6CPT1Bu4edE7yKMkVYevGwHI5yZOzUoOq0926oIVKuysIFXCAYMPgP9KCeyYJ+gwNM7/olCMvANu5ONwEVrLLfSccKQnauGPYKH29/jaFpCTx0Zw96IjoRi1W/vv0XkAm7ou8wtaRjVk6jEjfrb802TpGtjzvXISULi4F25uIjSJpzVvsxpufOxJfHU9FCiJ28RawUGxZt3D4Uaa9m8430T2mhCzwFE2j6GgHpKBos1g9NGXw4QQ4fRQb5j/5GWoya6hJqdWLh3Gy07sII1kjVH1T8F3BIG+QefuLQPih6Ez4oSqRgJfciB2aYrJ+r4mWWrtqNc1uQE2zbWxe42hHF3MWvAw45wTmrCytOUvRm0kUXREAWcIQeC3bb3ffwSznG0i6+Dx+fhrWDl/kcfTi7OZk13mZr0wT9qTeUL3VmbETYxHoSMoRKLWKvV92Sku5Gdgc9nBTnbbFnDGDawB74KJCmXdcvKu5erIsZlp87Q+1x53b/8D2iQHXRT4oBbslmkXRoykEZOJx4aubdkNqXEiqZ4DgZgjETubluFdqQDXhzhVfeXOAB9dvheVXo/Qq34+qOZK9LvMhZfe9Y8Oy6gTHeVCni77K56o7fZxsdIU+ZC+36GAXfYtbcUl0CjxUwDP4imrLfSnTsnVgdbZ8rf0fKysmi8u59cCW1Ly9kSAzBNBZDsQj7i4ZCKvR9ijLr3yxnUUBWGGGP8VuEEmNCuMpIlyKkWfgm27ZavoQH3JofYjYAok2nsHWlu6UAGuPREuyMLyiUyHRtGmiLpe3xGNH7C7i9RMCV8JUkhR86mlpVea531dwq1dznkKLfBVpxY1x4+1vZlNauiYplsnORzFNfpHzRVbiCLlmobln+uMToVaymO2EkvCK8b92XjwAs7qp8XGplHUClTqaliZGa857oR1KiIPca0GdbzGyGmwcKdW+ZBhpmMltmnz+okR27iSEPc3UXf2ej6rDFumntMy40yRn5V3yH3NTQCdTeiVpTUIJT99cSu5FJ5vclvum5tJJLt4uF2RpXa3k3myscFBQaGLS3j/zoB0QwUdYKJgaRzzlGVBzppOFqtBt89u4zS8+pOc0TrTlbYb+TEZnMXFwvt0OybwVoO2GyJIVHWziCAG9PkdfHkB38awWwXeI0QQBxO/33Oy28TZZcKOXQZfUNc/BM3JjeX7FX2Mrvf805mDP3tQ/KeJ3eSjRn7Sv1YZF/KMNB+3Dhd+1bv9/Iar/k2Sfo32wm0d8Ic+lQjH/3aMhL2uHZQHEMHmIAY4rcF8+INj1wdZLYJBk47+GLHkHbQxZ8gn65b+1uwJaAa2AVkAroBXQCmgFtAJaAa2AVkAroBXQCmgFtAJaAa2A/r+AMN/nnfn1/SIDnM7q1AwjQ4Ieq4LXLb9oJOz738yIfjIT40WL4yNWrkbeCLH7zdUOGDCLp2MkJOA9nDSDqyALolsgppG9POMrhFZ2vRw2T8VXNZ7v1+SOuRrFABjgw42SERu4oXewBtMe4Qn0esMxsoCy6BKfZN1pLgqKOIY70ZOlphuVE8Z9QwoK20RjrGnoFoaW4i5ht3Qb6SGEGdWHuX8/zKvy7cZYDB4xq/mUK39LOMyRmIJ8Uyots6Oqv2vr5+xfCCMuDt8dxJb1BTtKoKYo2Z9eHp69ZArlwhHA/5Vu9hm9a2HuHARBs0mv4otv57l3/BzpaJpW5mv2oUYYCbD/KQky4bv0Zti/NYgOfiOyk6L9TF+HwSgIWN/AOMPTLQ1hY2aR9RkP5z42rHV35cgyTBN5rKcVWANuWwbW5We5j8XF1PEUIJBTRR7KsGkZI/4apxskirBzcRA6ZuY1kVh9XzFIBPoN44Gu9EWtVr/wPB94jevWDVGg0Pwg/XQmXc9tamwRY1WFqYsDkdqHCJhWkkmhA7rBdFFKckectmm3vr2uDzcVBMch8WLeweTIkqlZ6Ww5f7ixsSYFMTKNbJugbsiR+tJaHUE9cZvdGmHmgdPyd2KjDjuvGp0VaUe69CP4Ly+oWsNu1rhQw6wGvwM3lzZgDdN+OOXtDx6ppMCduGhmWxHGeTrIeU7f3VDf6h7JoSRnygOKrbHRnHgkpIs+XNtYw1E0th4n8SShPD8qLVpxVwPXk5Mb4zVK1VZqfEYZsr+YH9/oDvrYyUysezf2NcvJnHGJ88W9BoMGU48bxPZTPwrm72De1TfYymsyAaBDlGP7KGu04PhNW11XD1yQouj0yu92kd6Pe3onOVHQ3oXuOKTOVvPOXiLodKZoRdw96ra14JIKZ1LURCXM2ww0swbMg5i9m6nZ6OYiv/by+ZVxZ3XkDOrVs/h+WynWODDNzHn/aL3+1mPmcAZSQvaZQzd1yrP8ZIpzi8IP08IqXw43DgR33ObTmeO5M0iKyFhySm2BUN7C9sk9eKXOzJgJIe8ZCDQT5RFbYKXOwdMGUsVrwHrJMDwU45/Yc9pX0xnU39xvS/ZUR6qA9Ete6kjNOHVVawF/P3a9eZ8eZQvh0vwyIDXNlCtdZjWOHSPyB0HlBoy83mhlyKcAv0wV0z83bplMEpD5Hh393G3tzki9IK0/XuN0EQXK8y9ZB8arBnjV0yqeEarfaXTWL6+/K4PlOssT0Ok6e+1xwoucinJRLe6hR8opCEGg5qA5GQaV3KsH0FznKdl34Wed2X6IRCKpVCGutCcoZ9Jl4gjB3Hkk815RJL5TeAorlAzxTtLx5xh9TuXtbIbxH/RuVoJAUQVdVWBV4RyBYJCmISfoPnCXvW2Vv8alesecMczrpTq5SR1m5kexXL16AL3Qf1HHCJcMTSFd89pM5XBgELbLOnr6+ZRXZFHbUcNYHeQCNZngCNrOfs88EBoIrtoK0rmzTkCBSWYE2s/G3m50i1dCzkMhQV1MUCbeFDK2p132mVtw9BAwfTxj8FhAnI2N0s9zkhwf+4ri2ygBNDQwbBhi9DUew0ILWdijvssFN2BLDjL8UoSUeqvU5auZi5fX6sM+OB3QMV7K6wGTl4p6mMvrFfF6zjFTtKfN4hYnYkZbEQIOJ/WtwJMyxOjhll0tsN1qi9hdbHG2AUWvGihu7uNIuIzVmzBvgZ6mX85zD8A0O+0YoIVX4NZ/TvBLbPJ1uSF7MJwQtVG7Ryy+VmSN5bcfQ5dV4xq4V5Si1BDLwhMlDiH0JwUEd4K7KRhqJ6BCpUB4RZu9IpkXFn+EK++6hpJ4C17YNhXfRwzodEVlKpX2PWXNUgr83o+dezT7fZFdM7HaVNnjnK+7CcnOr/X269ARvd9YHzbQM6+t24CGXG9WcFkVfF173Sxz7Gf4uz8GK0+faEnNdSxsJ6MjwgWN0MCeSUhE/IJFsk9+AWw9l4YU0/rCqcKUXL8K53yXQXoZmHDM0PPSwd1UeSSXv5UMWvHua0scu3qcIEHoyslL6BEWV8B5APjrNAVWMyhdmS06kjmI+aozN4HxXoL9Rlq/BsWaU2sFfM9IhrgZvR6pC9/UTFGx/RPY3T5fjlZ5oDF632czKK2If6Cn9V5EXkrvtxFPNV+n1dq+6AuPfHkfPmLTXEeJi0pl9ub2fsVXUQaZCI9tw40NVS0P1OjjHwbMAb63rrWPNBsDUhe3NhD8IhqSeYl0cbdrskbZhD+H9qpODqXmrovEvktOvUElbU0JT4GxygPwmow9kQkl4cCbxl9iiMgBEUlhBspmrQWLHz2Qj5xybUCY1RBfuEeuIpCciV8dJ0xJDdUq2pDr2U9dabImuGBzLK0WRo8bWI6PRw1hwGbrZnVglmkVuDfYQ2Al3ZRizw6lpr+VeL8TiklYfnYgjU76ioWb9sQ7p7nVj2imFVHthQXkiiRav4tnxTo7jPjgBtD3ksqDsfl5aedUOf1z5h22j9RA65gSfmeXHaVGxad2zcfcGcRUAFe/xQl59Bu+kvTTFapZH0YSRHIUjne8qCpBbcHqWrl7ugzuzHu1TnZF1tDgbcoO/gLp6KGraZdh7y39munEGTYpnPfE+Jw3oHLQJ3WUO1P75hqmZhGpiCXhjkNo+q8esAC99tkRWzkLIxR4Ro7xAAZ8l+M6cB/MoGCea24l980VtJBFrluOSsWA5ZAXkHv7/Z2xBZBT6yfFvlZgk5zUThNf3ISv0qCv8ReYwdF4bPSDoEXC3zBrwD0XI/TaVvX6gmqVg0a++J/ea3Ev2cDt159hV4NmOL+kadL1L9uepD7B7IsmOOc0dS6GFo3/tdWOrz59VkgLgdi9pk4hCBwc5nhuIQxSP8VWnqZiKz2xBkc3BiJ4ztMjwSxOAS7STyr65KixmW6BH5Z4PQgaaUqK+DAMUBGUMVmvLnVIiHggOZQ0lN2DSjAlygFTMk+eSr2BhNW19LsMUhPaRuaXa4Zfrlr9AuwuTcZ2CrtN6z8UNoiAtRCqIuYyQR90HQ6IL7aS8/ttHxqy5JzezGP0w9nKuIWjRUHBeByz3CS5ZY6jQHwUHddbz7xHiMz/xjqcymSUrAFjK555RFR5mmbH4cPgsLqs6TbJdPdslVIIzZ55nTz7c5DrCPaXzcTW0cCneclUPMFwoKHB8KbB3phxQVGPNBErG5jf0FEgUTMNyzx9Ehhxn8MOS8U4kKfAyaRTKT119hCH6/zUV7wEWk8MK2mTkL53p6E0aaG13tlO3AxyGpK4VeN/+m0CqeKO9SFiFd/3WywA/gvD4KxkplsEjrBrgkSnTCw/EmWJC/V7j//wxbFk3js1otXWFQZMw5R5dPFoFkbqkIBPd6KfZyeYHpz5td0qrZrFgn2ZM2BqCIqq3L8oSBCYg7JdNrkl6tB/+9Rgi1O4/5yWYCUf3xaxSiu7wBHfzin8htyr3Wto+KpdPtP579nz+TKXyUSJVeF+34pln3HGEXqZ/lYIbEcsh3ccJqiJ0pV5LHHrfnPJVWi8/LSpe+Y6RYgFZol0zOyAd2H2+xI7+vyA970uU46RjO/g0op4rIXS3sigJg2Nmsqw4RjWgmh4Qw4XjJqoBpfxbdr4GaCPq4MsC3IqPQCPyZe8LfrkUqY1uMVfLGMN8Xg7z8hL+eLjFow4VrFu9vucwN76AE0TYQSrxIxWuAAF2bYTUaZ0QU9eYT7zC/1BXArRmLLTxkgqi554GR5I3COwNSWnPu+MNSHvh6U/QazmeLpKvVyLpedPqAtra4keXjpNCx2r7XXFodrfeE6El6YPANCi0PgWILmQfvADNerkmGonCvnvjquo7IDqVj9t9R+7Iev5p4cC0rTDyFSbt6n0BXujqIETH7D4yibEDsfwt0pvHKffRA4st2vL7ECg7FUFst8Y5b65CMnViVL7NaHUOUBLx//KI1qXKkkI5TX1/kfPCzJ7XLpQiVz47ide6QGjH/Ppf3yfxyd+P2dM9WfNoN0W117O5kqieFmWYlTiaB+PXYpaar3fj43CryoQmtRq7w3Aaoh/JauIDq02fE6NeTKI/zGxerztGx0xsFFl0aFpU9NLC4TWoDH3aLGEnq3/V0eO6vmI0pmmFaazoYbJLHRZ+y4QqGfrb43oDssCZMDAwjukAEJcWEHW1I8l1bgHZNrIZqhpWzAaIKZ2DKAnOLAfoRq63Fty7NdtxTPYvTj488YY9q0YK3GvHTw355nQIbUTRR+Qoz1NG6eEpR6LJNuSXsanHra97pRQFH3Vteptt0bDF+k27qTuG9GWl3OgBeU7Qqr9oWpvXcgxaa7KHATa27samIHVymzTgVyZ3qif+wCiDD89W8uuR868MO17omS9E05fsLL3deTsYy8JFUA/5UgKruh6ucMUVLExe7YEJ8O/qkfEyC/bKYp5nVPprPLOym1Le0eQU/n/eft5ITPTaHOGj7D6+abt+aVBRw4Gf9K4P/brfwJQSwMEFAACAAgAD7ewUiKfjrpNAAAAawAAABsAAAB1bml2ZXJzYWwvdW5pdmVyc2FsLnBuZy54bWyzsa/IzVEoSy0qzszPs1Uy1DNQsrfj5bIpKEoty0wtV6gAigEFIUBJodJWycQIwS3PTCnJAKowMLFACGakZqZnlNgqmVuYwQX1gWYCAFBLAQIAABQAAgAIADZZplI2YVgCRwMAAOEJAAAUAAAAAAAAAAEAAAAAAAAAAAB1bml2ZXJzYWwvcGxheWVyLnhtbFBLAQIAABQAAgAIAA63sFLKowNubAYAACgZAAAdAAAAAAAAAAEAAAAAAHkDAAB1bml2ZXJzYWwvY29tbW9uX21lc3NhZ2VzLmxuZ1BLAQIAABQAAgAIAA63sFIVHmAbowAAAH8BAAAuAAAAAAAAAAEAAAAAACAKAAB1bml2ZXJzYWwvcGxheWJhY2tfYW5kX25hdmlnYXRpb25fc2V0dGluZ3MueG1sUEsBAgAAFAACAAgADrewUuwQ2gPzAwAA9RMAACcAAAAAAAAAAQAAAAAADwsAAHVuaXZlcnNhbC9mbGFzaF9wdWJsaXNoaW5nX3NldHRpbmdzLnhtbFBLAQIAABQAAgAIAA63sFIX4M1ebgMAAJwMAAAhAAAAAAAAAAEAAAAAAEcPAAB1bml2ZXJzYWwvZmxhc2hfc2tpbl9zZXR0aW5ncy54bWxQSwECAAAUAAIACAAOt7BSkend9/EDAAB/EwAAJgAAAAAAAAABAAAAAAD0EgAAdW5pdmVyc2FsL2h0bWxfcHVibGlzaGluZ19zZXR0aW5ncy54bWxQSwECAAAUAAIACAAOt7BSOwvE8LABAABqBgAAHwAAAAAAAAABAAAAAAApFwAAdW5pdmVyc2FsL2h0bWxfc2tpbl9zZXR0aW5ncy5qc1BLAQIAABQAAgAIAA63sFKUE7MiaQAAAG4AAAAcAAAAAAAAAAEAAAAAABYZAAB1bml2ZXJzYWwvbG9jYWxfc2V0dGluZ3MueG1sUEsBAgAAFAACAAgAD7ewUkVinhm5EwAA1ykAABcAAAAAAAAAAAAAAAAAuRkAAHVuaXZlcnNhbC91bml2ZXJzYWwucG5nUEsBAgAAFAACAAgAD7ewUiKfjrpNAAAAawAAABsAAAAAAAAAAQAAAAAApy0AAHVuaXZlcnNhbC91bml2ZXJzYWwucG5nLnhtbFBLBQYAAAAACgAKAAYDAAAtLgAAAAA="/>
  <p:tag name="ISPRING_CURRENT_PLAYER_ID" val="universal"/>
  <p:tag name="ISPRING_UUID" val="{86054125-7D72-461B-855F-9020326DF50F}"/>
  <p:tag name="ISPRING_RESOURCE_FOLDER" val="C:\Users\grim0\OneDrive\Documents\카카오톡 받은 파일\Linear Regression_v.0.1\"/>
  <p:tag name="ISPRING_PRESENTATION_PATH" val="C:\Users\grim0\OneDrive\Documents\카카오톡 받은 파일\Linear Regression_v.0.1.pptx"/>
  <p:tag name="ISPRING_PROJECT_VERSION" val="9.3"/>
  <p:tag name="ISPRING_PROJECT_FOLDER_UPDATED" val="1"/>
  <p:tag name="ISPRING_SCREEN_RECS_UPDATED" val="C:\Users\grim0\OneDrive\Documents\카카오톡 받은 파일\Linear Regression_v.0.1\"/>
  <p:tag name="FLASHSPRING_ZOOM_TAG" val="77"/>
  <p:tag name="ISPRING_PRESENTATION_INFO_2" val="&lt;?xml version=&quot;1.0&quot; encoding=&quot;UTF-8&quot; standalone=&quot;no&quot; ?&gt;&#10;&lt;presentation2&gt;&#10;&#10;  &lt;slides&gt;&#10;    &lt;slide id=&quot;{4A1B3A07-B48D-4ACD-80B5-610DC48DFE9E}&quot; pptId=&quot;256&quot;/&gt;&#10;    &lt;slide id=&quot;{CFB04AA3-FEB9-4378-BA9C-3CAD66C1A435}&quot; pptId=&quot;257&quot;/&gt;&#10;    &lt;slide id=&quot;{B87209C8-F1DC-4136-9227-F2DAF28A1791}&quot; pptId=&quot;258&quot;/&gt;&#10;    &lt;slide id=&quot;{568878B6-A7FC-4C57-96E2-F414C5A8D27B}&quot; pptId=&quot;259&quot;/&gt;&#10;    &lt;slide id=&quot;{79434D89-981D-4B5A-AA89-47C13D82F44E}&quot; pptId=&quot;260&quot;/&gt;&#10;    &lt;slide id=&quot;{FE7E1661-8440-4280-9AD1-31FDF446CF5C}&quot; pptId=&quot;261&quot;/&gt;&#10;    &lt;slide id=&quot;{0A12F246-4873-45E6-A4BB-A580B9EBBE78}&quot; pptId=&quot;262&quot;/&gt;&#10;    &lt;slide id=&quot;{CEF3E45D-85DE-4B2E-9B65-DB896E4795D6}&quot; pptId=&quot;263&quot;/&gt;&#10;    &lt;slide id=&quot;{D575B827-EF13-4198-9725-6393E1E8E6E1}&quot; pptId=&quot;264&quot;/&gt;&#10;  &lt;/slides&gt;&#10;&#10;  &lt;narration&gt;&#10;    &lt;audioTracks/&gt;&#10;    &lt;videoTracks&gt;&#10;      &lt;videoTrack muted=&quot;false&quot; name=&quot;KakaoTalk_20210516_224927446&quot; resource=&quot;289c7a85&quot; slideId=&quot;{4A1B3A07-B48D-4ACD-80B5-610DC48DFE9E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&lt;/videoTracks&gt;&#10;  &lt;/narration&gt;&#10;&#10;&lt;/presentation2&gt;&#10;"/>
  <p:tag name="ISPRING_LMS_API_VERSION" val="SCORM 2004 (2nd edition)"/>
  <p:tag name="ISPRING_ULTRA_SCORM_COURSE_ID" val="B4BD3824-6B8D-452C-9C4F-4E2E746FC542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UWWd{34B12E53-B213-425E-850E-3DACACF7A55A}&quot;,&quot;C:\\Users\\grim0\\OneDrive\\바탕 화면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0&quot;}}"/>
  <p:tag name="ISPRING_SCORM_RATE_SLIDES" val="0"/>
  <p:tag name="ISPRING_SCORM_RATE_QUIZZES" val="0"/>
  <p:tag name="ISPRING_SCORM_PASSING_SCORE" val="0.0000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30D1403-2F9D-4437-844C-02A7F725F76E}:256"/>
  <p:tag name="GENSWF_ADVANCE_TIME" val="24.428"/>
  <p:tag name="ISPRING_CUSTOM_TIMING_USED" val="1"/>
  <p:tag name="ISPRING_SLIDE_ID_2" val="{4A1B3A07-B48D-4ACD-80B5-610DC48DFE9E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8C6FCDC-60F6-4EEE-809F-BD50210CD4C5}:257"/>
  <p:tag name="GENSWF_ADVANCE_TIME" val="27.471"/>
  <p:tag name="TIMING" val="|0.001"/>
  <p:tag name="ISPRING_CUSTOM_TIMING_USED" val="1"/>
  <p:tag name="ISPRING_SLIDE_ID_2" val="{CFB04AA3-FEB9-4378-BA9C-3CAD66C1A43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4901</Words>
  <Application>Microsoft Macintosh PowerPoint</Application>
  <PresentationFormat>와이드스크린</PresentationFormat>
  <Paragraphs>232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Conthrax Sb</vt:lpstr>
      <vt:lpstr>STIXMathJax_Normal-italic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Regression_v.0.1</dc:title>
  <cp:lastModifiedBy>Moon JuEun</cp:lastModifiedBy>
  <cp:revision>90</cp:revision>
  <dcterms:modified xsi:type="dcterms:W3CDTF">2021-05-31T04:38:25Z</dcterms:modified>
</cp:coreProperties>
</file>